
<file path=[Content_Types].xml><?xml version="1.0" encoding="utf-8"?>
<Types xmlns="http://schemas.openxmlformats.org/package/2006/content-types">
  <Default Extension="(null)" ContentType="image/x-emf"/>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8.xml" ContentType="application/vnd.openxmlformats-officedocument.themeOverr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0.xml" ContentType="application/vnd.openxmlformats-officedocument.themeOverride+xml"/>
  <Override PartName="/ppt/drawings/drawing4.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1.xml" ContentType="application/vnd.openxmlformats-officedocument.themeOverrid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2.xml" ContentType="application/vnd.openxmlformats-officedocument.themeOverride+xml"/>
  <Override PartName="/ppt/notesSlides/notesSlide2.xml" ContentType="application/vnd.openxmlformats-officedocument.presentationml.notesSlid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3.xml" ContentType="application/vnd.openxmlformats-officedocument.themeOverrid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92" r:id="rId2"/>
    <p:sldId id="873" r:id="rId3"/>
    <p:sldId id="775" r:id="rId4"/>
    <p:sldId id="295" r:id="rId5"/>
    <p:sldId id="876" r:id="rId6"/>
    <p:sldId id="817" r:id="rId7"/>
    <p:sldId id="281" r:id="rId8"/>
    <p:sldId id="260" r:id="rId9"/>
    <p:sldId id="872" r:id="rId10"/>
    <p:sldId id="883" r:id="rId11"/>
    <p:sldId id="882" r:id="rId12"/>
    <p:sldId id="878" r:id="rId13"/>
    <p:sldId id="880" r:id="rId14"/>
    <p:sldId id="881" r:id="rId15"/>
    <p:sldId id="863" r:id="rId16"/>
    <p:sldId id="865" r:id="rId17"/>
    <p:sldId id="777" r:id="rId18"/>
    <p:sldId id="317" r:id="rId19"/>
    <p:sldId id="815" r:id="rId20"/>
    <p:sldId id="864" r:id="rId21"/>
    <p:sldId id="866" r:id="rId22"/>
    <p:sldId id="867" r:id="rId23"/>
    <p:sldId id="875" r:id="rId24"/>
    <p:sldId id="849" r:id="rId25"/>
    <p:sldId id="261" r:id="rId26"/>
    <p:sldId id="843" r:id="rId27"/>
    <p:sldId id="871" r:id="rId28"/>
    <p:sldId id="899" r:id="rId29"/>
    <p:sldId id="852" r:id="rId30"/>
    <p:sldId id="846" r:id="rId31"/>
    <p:sldId id="770" r:id="rId32"/>
    <p:sldId id="888" r:id="rId33"/>
    <p:sldId id="889" r:id="rId34"/>
    <p:sldId id="890" r:id="rId35"/>
    <p:sldId id="891" r:id="rId36"/>
    <p:sldId id="892" r:id="rId37"/>
    <p:sldId id="893" r:id="rId38"/>
    <p:sldId id="894" r:id="rId39"/>
    <p:sldId id="895" r:id="rId40"/>
    <p:sldId id="833" r:id="rId41"/>
    <p:sldId id="826" r:id="rId42"/>
    <p:sldId id="868" r:id="rId43"/>
    <p:sldId id="874" r:id="rId44"/>
    <p:sldId id="827" r:id="rId45"/>
    <p:sldId id="896" r:id="rId46"/>
    <p:sldId id="897" r:id="rId47"/>
    <p:sldId id="259" r:id="rId48"/>
    <p:sldId id="853" r:id="rId49"/>
    <p:sldId id="856" r:id="rId50"/>
    <p:sldId id="857" r:id="rId51"/>
    <p:sldId id="858" r:id="rId52"/>
    <p:sldId id="855" r:id="rId53"/>
    <p:sldId id="861" r:id="rId54"/>
    <p:sldId id="823" r:id="rId55"/>
    <p:sldId id="885" r:id="rId56"/>
    <p:sldId id="884" r:id="rId57"/>
    <p:sldId id="898" r:id="rId58"/>
    <p:sldId id="88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2048" autoAdjust="0"/>
  </p:normalViewPr>
  <p:slideViewPr>
    <p:cSldViewPr snapToGrid="0">
      <p:cViewPr varScale="1">
        <p:scale>
          <a:sx n="62" d="100"/>
          <a:sy n="62" d="100"/>
        </p:scale>
        <p:origin x="1158" y="60"/>
      </p:cViewPr>
      <p:guideLst>
        <p:guide orient="horz" pos="2160"/>
        <p:guide pos="3840"/>
      </p:guideLst>
    </p:cSldViewPr>
  </p:slideViewPr>
  <p:outlineViewPr>
    <p:cViewPr>
      <p:scale>
        <a:sx n="33" d="100"/>
        <a:sy n="33" d="100"/>
      </p:scale>
      <p:origin x="0" y="-17070"/>
    </p:cViewPr>
  </p:outlineViewPr>
  <p:notesTextViewPr>
    <p:cViewPr>
      <p:scale>
        <a:sx n="1" d="1"/>
        <a:sy n="1" d="1"/>
      </p:scale>
      <p:origin x="0" y="0"/>
    </p:cViewPr>
  </p:notesTextViewPr>
  <p:sorterViewPr>
    <p:cViewPr varScale="1">
      <p:scale>
        <a:sx n="100" d="100"/>
        <a:sy n="100" d="100"/>
      </p:scale>
      <p:origin x="0" y="-110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oleObject" Target="file:///C:\Branko\Income_inequality\final18\five_one_percenters\top5%25_08_18.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5.xml"/><Relationship Id="rId1" Type="http://schemas.microsoft.com/office/2011/relationships/chartStyle" Target="style15.xml"/><Relationship Id="rId5" Type="http://schemas.openxmlformats.org/officeDocument/2006/relationships/chartUserShapes" Target="../drawings/drawing4.xml"/><Relationship Id="rId4" Type="http://schemas.openxmlformats.org/officeDocument/2006/relationships/package" Target="../embeddings/Microsoft_Excel_Worksheet13.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4.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5.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8.xml"/><Relationship Id="rId1" Type="http://schemas.microsoft.com/office/2011/relationships/chartStyle" Target="style18.xml"/><Relationship Id="rId5" Type="http://schemas.openxmlformats.org/officeDocument/2006/relationships/chartUserShapes" Target="../drawings/drawing5.xml"/><Relationship Id="rId4"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3" Type="http://schemas.openxmlformats.org/officeDocument/2006/relationships/oleObject" Target="file:///C:\Branko\History\datafiles\thepast.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800" b="0" i="0" u="none" strike="noStrike" baseline="0">
                <a:solidFill>
                  <a:srgbClr val="333333"/>
                </a:solidFill>
                <a:latin typeface="Calibri"/>
                <a:ea typeface="Calibri"/>
                <a:cs typeface="Calibri"/>
              </a:defRPr>
            </a:pPr>
            <a:r>
              <a:rPr lang="en-US" sz="1800"/>
              <a:t>Estimated global  income inequality 1820-2018 (using 2011 PPPs)</a:t>
            </a:r>
          </a:p>
        </c:rich>
      </c:tx>
      <c:overlay val="0"/>
      <c:spPr>
        <a:noFill/>
        <a:ln w="25400">
          <a:noFill/>
        </a:ln>
      </c:spPr>
    </c:title>
    <c:autoTitleDeleted val="0"/>
    <c:plotArea>
      <c:layout/>
      <c:scatterChart>
        <c:scatterStyle val="smoothMarker"/>
        <c:varyColors val="0"/>
        <c:ser>
          <c:idx val="0"/>
          <c:order val="0"/>
          <c:spPr>
            <a:ln w="38100" cap="rnd">
              <a:solidFill>
                <a:schemeClr val="accent1"/>
              </a:solidFill>
              <a:round/>
            </a:ln>
            <a:effectLst/>
          </c:spPr>
          <c:marker>
            <c:symbol val="circle"/>
            <c:size val="5"/>
            <c:spPr>
              <a:solidFill>
                <a:schemeClr val="accent1"/>
              </a:solidFill>
              <a:ln w="38100">
                <a:solidFill>
                  <a:schemeClr val="accent1"/>
                </a:solidFill>
              </a:ln>
              <a:effectLst/>
            </c:spPr>
          </c:marker>
          <c:xVal>
            <c:numRef>
              <c:f>LONG_TERM_DATA!$G$22:$Y$22</c:f>
              <c:numCache>
                <c:formatCode>General</c:formatCode>
                <c:ptCount val="19"/>
                <c:pt idx="0">
                  <c:v>1820</c:v>
                </c:pt>
                <c:pt idx="1">
                  <c:v>1850</c:v>
                </c:pt>
                <c:pt idx="2">
                  <c:v>1870</c:v>
                </c:pt>
                <c:pt idx="3">
                  <c:v>1890</c:v>
                </c:pt>
                <c:pt idx="4">
                  <c:v>1910</c:v>
                </c:pt>
                <c:pt idx="5">
                  <c:v>1929</c:v>
                </c:pt>
                <c:pt idx="6">
                  <c:v>1950</c:v>
                </c:pt>
                <c:pt idx="7">
                  <c:v>1960</c:v>
                </c:pt>
                <c:pt idx="8">
                  <c:v>1970</c:v>
                </c:pt>
                <c:pt idx="9">
                  <c:v>1980</c:v>
                </c:pt>
                <c:pt idx="10">
                  <c:v>1988</c:v>
                </c:pt>
                <c:pt idx="11">
                  <c:v>1992</c:v>
                </c:pt>
                <c:pt idx="12">
                  <c:v>1993</c:v>
                </c:pt>
                <c:pt idx="13">
                  <c:v>1998</c:v>
                </c:pt>
                <c:pt idx="14">
                  <c:v>2003</c:v>
                </c:pt>
                <c:pt idx="15">
                  <c:v>2008</c:v>
                </c:pt>
                <c:pt idx="16">
                  <c:v>2011</c:v>
                </c:pt>
                <c:pt idx="17">
                  <c:v>2013</c:v>
                </c:pt>
                <c:pt idx="18">
                  <c:v>2018</c:v>
                </c:pt>
              </c:numCache>
            </c:numRef>
          </c:xVal>
          <c:yVal>
            <c:numRef>
              <c:f>LONG_TERM_DATA!$G$65:$Y$65</c:f>
              <c:numCache>
                <c:formatCode>0</c:formatCode>
                <c:ptCount val="19"/>
                <c:pt idx="0">
                  <c:v>49.390999999999998</c:v>
                </c:pt>
                <c:pt idx="1">
                  <c:v>53.656999999999996</c:v>
                </c:pt>
                <c:pt idx="2">
                  <c:v>56.133000000000003</c:v>
                </c:pt>
                <c:pt idx="3">
                  <c:v>58.662000000000006</c:v>
                </c:pt>
                <c:pt idx="4">
                  <c:v>62.495999999999995</c:v>
                </c:pt>
                <c:pt idx="5">
                  <c:v>62.456000000000003</c:v>
                </c:pt>
                <c:pt idx="6">
                  <c:v>66.400999999999996</c:v>
                </c:pt>
                <c:pt idx="7">
                  <c:v>66.649999999999991</c:v>
                </c:pt>
                <c:pt idx="8">
                  <c:v>66.649959999999993</c:v>
                </c:pt>
                <c:pt idx="9">
                  <c:v>67.462999999999994</c:v>
                </c:pt>
              </c:numCache>
            </c:numRef>
          </c:yVal>
          <c:smooth val="1"/>
          <c:extLst>
            <c:ext xmlns:c16="http://schemas.microsoft.com/office/drawing/2014/chart" uri="{C3380CC4-5D6E-409C-BE32-E72D297353CC}">
              <c16:uniqueId val="{00000000-DE50-4803-9F9D-2BE662E4F22A}"/>
            </c:ext>
          </c:extLst>
        </c:ser>
        <c:ser>
          <c:idx val="1"/>
          <c:order val="1"/>
          <c:marker>
            <c:symbol val="circle"/>
            <c:size val="9"/>
            <c:spPr>
              <a:solidFill>
                <a:srgbClr val="FF0000"/>
              </a:solidFill>
            </c:spPr>
          </c:marker>
          <c:xVal>
            <c:numRef>
              <c:f>LONG_TERM_DATA!$G$64:$Y$64</c:f>
              <c:numCache>
                <c:formatCode>General</c:formatCode>
                <c:ptCount val="19"/>
                <c:pt idx="0">
                  <c:v>1820</c:v>
                </c:pt>
                <c:pt idx="1">
                  <c:v>1850</c:v>
                </c:pt>
                <c:pt idx="2">
                  <c:v>1870</c:v>
                </c:pt>
                <c:pt idx="3">
                  <c:v>1890</c:v>
                </c:pt>
                <c:pt idx="4">
                  <c:v>1910</c:v>
                </c:pt>
                <c:pt idx="5">
                  <c:v>1929</c:v>
                </c:pt>
                <c:pt idx="6">
                  <c:v>1950</c:v>
                </c:pt>
                <c:pt idx="7">
                  <c:v>1960</c:v>
                </c:pt>
                <c:pt idx="8">
                  <c:v>1970</c:v>
                </c:pt>
                <c:pt idx="9">
                  <c:v>1980</c:v>
                </c:pt>
                <c:pt idx="10">
                  <c:v>1988</c:v>
                </c:pt>
                <c:pt idx="11">
                  <c:v>1992</c:v>
                </c:pt>
                <c:pt idx="12">
                  <c:v>1993</c:v>
                </c:pt>
                <c:pt idx="13">
                  <c:v>1998</c:v>
                </c:pt>
                <c:pt idx="14">
                  <c:v>2003</c:v>
                </c:pt>
                <c:pt idx="15">
                  <c:v>2008</c:v>
                </c:pt>
                <c:pt idx="16">
                  <c:v>2011</c:v>
                </c:pt>
                <c:pt idx="17">
                  <c:v>2013</c:v>
                </c:pt>
                <c:pt idx="18">
                  <c:v>2018</c:v>
                </c:pt>
              </c:numCache>
            </c:numRef>
          </c:xVal>
          <c:yVal>
            <c:numRef>
              <c:f>LONG_TERM_DATA!$G$67:$Y$67</c:f>
              <c:numCache>
                <c:formatCode>General</c:formatCode>
                <c:ptCount val="19"/>
                <c:pt idx="10" formatCode="0">
                  <c:v>69.400000000000006</c:v>
                </c:pt>
                <c:pt idx="12" formatCode="0.0">
                  <c:v>69.099999999999994</c:v>
                </c:pt>
                <c:pt idx="13" formatCode="0.0">
                  <c:v>68.400000000000006</c:v>
                </c:pt>
                <c:pt idx="14" formatCode="0.0">
                  <c:v>68.7</c:v>
                </c:pt>
                <c:pt idx="15" formatCode="0.0">
                  <c:v>66.400000000000006</c:v>
                </c:pt>
                <c:pt idx="16" formatCode="0.0">
                  <c:v>62.960000000000008</c:v>
                </c:pt>
                <c:pt idx="17" formatCode="0.0">
                  <c:v>61.6</c:v>
                </c:pt>
                <c:pt idx="18" formatCode="0.0">
                  <c:v>60.106000000000002</c:v>
                </c:pt>
              </c:numCache>
            </c:numRef>
          </c:yVal>
          <c:smooth val="1"/>
          <c:extLst>
            <c:ext xmlns:c16="http://schemas.microsoft.com/office/drawing/2014/chart" uri="{C3380CC4-5D6E-409C-BE32-E72D297353CC}">
              <c16:uniqueId val="{00000001-DE50-4803-9F9D-2BE662E4F22A}"/>
            </c:ext>
          </c:extLst>
        </c:ser>
        <c:dLbls>
          <c:showLegendKey val="0"/>
          <c:showVal val="0"/>
          <c:showCatName val="0"/>
          <c:showSerName val="0"/>
          <c:showPercent val="0"/>
          <c:showBubbleSize val="0"/>
        </c:dLbls>
        <c:axId val="423974536"/>
        <c:axId val="423974928"/>
      </c:scatterChart>
      <c:valAx>
        <c:axId val="423974536"/>
        <c:scaling>
          <c:orientation val="minMax"/>
        </c:scaling>
        <c:delete val="0"/>
        <c:axPos val="b"/>
        <c:title>
          <c:tx>
            <c:rich>
              <a:bodyPr/>
              <a:lstStyle/>
              <a:p>
                <a:pPr>
                  <a:defRPr sz="1400" b="0" i="0" u="none" strike="noStrike" baseline="0">
                    <a:solidFill>
                      <a:srgbClr val="000000"/>
                    </a:solidFill>
                    <a:latin typeface="Calibri"/>
                    <a:ea typeface="Calibri"/>
                    <a:cs typeface="Calibri"/>
                  </a:defRPr>
                </a:pPr>
                <a:r>
                  <a:rPr lang="en-US"/>
                  <a:t>Year</a:t>
                </a:r>
              </a:p>
            </c:rich>
          </c:tx>
          <c:overlay val="0"/>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vert="horz"/>
          <a:lstStyle/>
          <a:p>
            <a:pPr>
              <a:defRPr sz="1400" b="0" i="0" u="none" strike="noStrike" baseline="0">
                <a:solidFill>
                  <a:srgbClr val="333333"/>
                </a:solidFill>
                <a:latin typeface="Calibri"/>
                <a:ea typeface="Calibri"/>
                <a:cs typeface="Calibri"/>
              </a:defRPr>
            </a:pPr>
            <a:endParaRPr lang="en-US"/>
          </a:p>
        </c:txPr>
        <c:crossAx val="423974928"/>
        <c:crosses val="autoZero"/>
        <c:crossBetween val="midCat"/>
      </c:valAx>
      <c:valAx>
        <c:axId val="423974928"/>
        <c:scaling>
          <c:orientation val="minMax"/>
          <c:max val="80"/>
          <c:min val="30"/>
        </c:scaling>
        <c:delete val="0"/>
        <c:axPos val="l"/>
        <c:majorGridlines>
          <c:spPr>
            <a:ln w="9525" cap="flat" cmpd="sng" algn="ctr">
              <a:solidFill>
                <a:schemeClr val="tx1">
                  <a:lumMod val="15000"/>
                  <a:lumOff val="85000"/>
                </a:schemeClr>
              </a:solidFill>
              <a:round/>
            </a:ln>
            <a:effectLst/>
          </c:spPr>
        </c:majorGridlines>
        <c:title>
          <c:tx>
            <c:rich>
              <a:bodyPr/>
              <a:lstStyle/>
              <a:p>
                <a:pPr>
                  <a:defRPr sz="1400" b="0" i="0" u="none" strike="noStrike" baseline="0">
                    <a:solidFill>
                      <a:srgbClr val="000000"/>
                    </a:solidFill>
                    <a:latin typeface="Calibri"/>
                    <a:ea typeface="Calibri"/>
                    <a:cs typeface="Calibri"/>
                  </a:defRPr>
                </a:pPr>
                <a:r>
                  <a:rPr lang="en-US"/>
                  <a:t>Gini index</a:t>
                </a:r>
              </a:p>
            </c:rich>
          </c:tx>
          <c:overlay val="0"/>
        </c:title>
        <c:numFmt formatCode="0" sourceLinked="0"/>
        <c:majorTickMark val="out"/>
        <c:minorTickMark val="none"/>
        <c:tickLblPos val="nextTo"/>
        <c:spPr>
          <a:ln w="9525">
            <a:noFill/>
          </a:ln>
        </c:spPr>
        <c:txPr>
          <a:bodyPr rot="0" vert="horz"/>
          <a:lstStyle/>
          <a:p>
            <a:pPr>
              <a:defRPr sz="1400" b="0" i="0" u="none" strike="noStrike" baseline="0">
                <a:solidFill>
                  <a:srgbClr val="333333"/>
                </a:solidFill>
                <a:latin typeface="Calibri"/>
                <a:ea typeface="Calibri"/>
                <a:cs typeface="Calibri"/>
              </a:defRPr>
            </a:pPr>
            <a:endParaRPr lang="en-US"/>
          </a:p>
        </c:txPr>
        <c:crossAx val="423974536"/>
        <c:crosses val="autoZero"/>
        <c:crossBetween val="midCat"/>
      </c:valAx>
      <c:spPr>
        <a:noFill/>
        <a:ln w="25400">
          <a:noFill/>
        </a:ln>
      </c:spPr>
    </c:plotArea>
    <c:plotVisOnly val="1"/>
    <c:dispBlanksAs val="span"/>
    <c:showDLblsOverMax val="0"/>
  </c:chart>
  <c:spPr>
    <a:solidFill>
      <a:schemeClr val="bg1"/>
    </a:solidFill>
    <a:ln w="9525" cap="flat" cmpd="sng" algn="ctr">
      <a:solidFill>
        <a:schemeClr val="tx1">
          <a:lumMod val="15000"/>
          <a:lumOff val="85000"/>
        </a:schemeClr>
      </a:solidFill>
      <a:round/>
    </a:ln>
    <a:effectLst/>
  </c:spPr>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'Chile Italy Croatia'!$AT$65</c:f>
              <c:strCache>
                <c:ptCount val="1"/>
                <c:pt idx="0">
                  <c:v>1993</c:v>
                </c:pt>
              </c:strCache>
            </c:strRef>
          </c:tx>
          <c:spPr>
            <a:ln w="57150" cap="rnd">
              <a:solidFill>
                <a:srgbClr val="0070C0"/>
              </a:solidFill>
              <a:round/>
            </a:ln>
            <a:effectLst/>
          </c:spPr>
          <c:marker>
            <c:symbol val="none"/>
          </c:marker>
          <c:val>
            <c:numRef>
              <c:f>'Chile Italy Croatia'!$AT$66:$AT$75</c:f>
              <c:numCache>
                <c:formatCode>General</c:formatCode>
                <c:ptCount val="10"/>
                <c:pt idx="0">
                  <c:v>81</c:v>
                </c:pt>
                <c:pt idx="1">
                  <c:v>85</c:v>
                </c:pt>
                <c:pt idx="2">
                  <c:v>87</c:v>
                </c:pt>
                <c:pt idx="3">
                  <c:v>89</c:v>
                </c:pt>
                <c:pt idx="4">
                  <c:v>90</c:v>
                </c:pt>
                <c:pt idx="5">
                  <c:v>92</c:v>
                </c:pt>
                <c:pt idx="6">
                  <c:v>94</c:v>
                </c:pt>
                <c:pt idx="7">
                  <c:v>96</c:v>
                </c:pt>
                <c:pt idx="8">
                  <c:v>97</c:v>
                </c:pt>
                <c:pt idx="9">
                  <c:v>100</c:v>
                </c:pt>
              </c:numCache>
            </c:numRef>
          </c:val>
          <c:smooth val="0"/>
          <c:extLst>
            <c:ext xmlns:c16="http://schemas.microsoft.com/office/drawing/2014/chart" uri="{C3380CC4-5D6E-409C-BE32-E72D297353CC}">
              <c16:uniqueId val="{00000000-B3D0-4ECB-B44D-7FD1CBF6C353}"/>
            </c:ext>
          </c:extLst>
        </c:ser>
        <c:ser>
          <c:idx val="1"/>
          <c:order val="1"/>
          <c:tx>
            <c:strRef>
              <c:f>'Chile Italy Croatia'!$AU$65</c:f>
              <c:strCache>
                <c:ptCount val="1"/>
                <c:pt idx="0">
                  <c:v>2018</c:v>
                </c:pt>
              </c:strCache>
            </c:strRef>
          </c:tx>
          <c:spPr>
            <a:ln w="57150" cap="rnd">
              <a:solidFill>
                <a:srgbClr val="FF0000"/>
              </a:solidFill>
              <a:round/>
            </a:ln>
            <a:effectLst/>
          </c:spPr>
          <c:marker>
            <c:symbol val="none"/>
          </c:marker>
          <c:val>
            <c:numRef>
              <c:f>'Chile Italy Croatia'!$AU$66:$AU$75</c:f>
              <c:numCache>
                <c:formatCode>General</c:formatCode>
                <c:ptCount val="10"/>
                <c:pt idx="0">
                  <c:v>75</c:v>
                </c:pt>
                <c:pt idx="1">
                  <c:v>83</c:v>
                </c:pt>
                <c:pt idx="2">
                  <c:v>87</c:v>
                </c:pt>
                <c:pt idx="3">
                  <c:v>89</c:v>
                </c:pt>
                <c:pt idx="4">
                  <c:v>91</c:v>
                </c:pt>
                <c:pt idx="5">
                  <c:v>93</c:v>
                </c:pt>
                <c:pt idx="6">
                  <c:v>96</c:v>
                </c:pt>
                <c:pt idx="7">
                  <c:v>97</c:v>
                </c:pt>
                <c:pt idx="8">
                  <c:v>98</c:v>
                </c:pt>
                <c:pt idx="9">
                  <c:v>100</c:v>
                </c:pt>
              </c:numCache>
            </c:numRef>
          </c:val>
          <c:smooth val="0"/>
          <c:extLst>
            <c:ext xmlns:c16="http://schemas.microsoft.com/office/drawing/2014/chart" uri="{C3380CC4-5D6E-409C-BE32-E72D297353CC}">
              <c16:uniqueId val="{00000001-B3D0-4ECB-B44D-7FD1CBF6C353}"/>
            </c:ext>
          </c:extLst>
        </c:ser>
        <c:dLbls>
          <c:showLegendKey val="0"/>
          <c:showVal val="0"/>
          <c:showCatName val="0"/>
          <c:showSerName val="0"/>
          <c:showPercent val="0"/>
          <c:showBubbleSize val="0"/>
        </c:dLbls>
        <c:smooth val="0"/>
        <c:axId val="509726104"/>
        <c:axId val="509733648"/>
      </c:lineChart>
      <c:catAx>
        <c:axId val="50972610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Decile of national income distribution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9733648"/>
        <c:crosses val="autoZero"/>
        <c:auto val="1"/>
        <c:lblAlgn val="ctr"/>
        <c:lblOffset val="100"/>
        <c:noMultiLvlLbl val="0"/>
      </c:catAx>
      <c:valAx>
        <c:axId val="509733648"/>
        <c:scaling>
          <c:orientation val="minMax"/>
          <c:max val="100"/>
          <c:min val="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Percentile of global income</a:t>
                </a:r>
                <a:r>
                  <a:rPr lang="en-US" sz="1400" baseline="0"/>
                  <a:t> distribution</a:t>
                </a:r>
                <a:endParaRPr lang="en-US"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09726104"/>
        <c:crosses val="autoZero"/>
        <c:crossBetween val="between"/>
        <c:majorUnit val="10"/>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'Chile Italy Croatia'!$S$28</c:f>
              <c:strCache>
                <c:ptCount val="1"/>
                <c:pt idx="0">
                  <c:v>1988</c:v>
                </c:pt>
              </c:strCache>
            </c:strRef>
          </c:tx>
          <c:spPr>
            <a:ln w="57150" cap="rnd">
              <a:solidFill>
                <a:srgbClr val="0070C0"/>
              </a:solidFill>
              <a:round/>
            </a:ln>
            <a:effectLst/>
          </c:spPr>
          <c:marker>
            <c:symbol val="none"/>
          </c:marker>
          <c:val>
            <c:numRef>
              <c:f>'Chile Italy Croatia'!$S$29:$S$38</c:f>
              <c:numCache>
                <c:formatCode>General</c:formatCode>
                <c:ptCount val="10"/>
                <c:pt idx="0">
                  <c:v>69</c:v>
                </c:pt>
                <c:pt idx="1">
                  <c:v>73</c:v>
                </c:pt>
                <c:pt idx="2">
                  <c:v>76</c:v>
                </c:pt>
                <c:pt idx="3">
                  <c:v>76</c:v>
                </c:pt>
                <c:pt idx="4">
                  <c:v>77</c:v>
                </c:pt>
                <c:pt idx="5">
                  <c:v>78</c:v>
                </c:pt>
                <c:pt idx="6">
                  <c:v>79</c:v>
                </c:pt>
                <c:pt idx="7">
                  <c:v>81</c:v>
                </c:pt>
                <c:pt idx="8">
                  <c:v>83</c:v>
                </c:pt>
                <c:pt idx="9">
                  <c:v>88</c:v>
                </c:pt>
              </c:numCache>
            </c:numRef>
          </c:val>
          <c:smooth val="0"/>
          <c:extLst>
            <c:ext xmlns:c16="http://schemas.microsoft.com/office/drawing/2014/chart" uri="{C3380CC4-5D6E-409C-BE32-E72D297353CC}">
              <c16:uniqueId val="{00000000-D7B0-461E-A41B-9ED4AF763CC2}"/>
            </c:ext>
          </c:extLst>
        </c:ser>
        <c:ser>
          <c:idx val="0"/>
          <c:order val="1"/>
          <c:tx>
            <c:strRef>
              <c:f>'Chile Italy Croatia'!$U$28</c:f>
              <c:strCache>
                <c:ptCount val="1"/>
                <c:pt idx="0">
                  <c:v>2018</c:v>
                </c:pt>
              </c:strCache>
            </c:strRef>
          </c:tx>
          <c:spPr>
            <a:ln w="38100" cap="rnd">
              <a:solidFill>
                <a:srgbClr val="FF0000"/>
              </a:solidFill>
              <a:round/>
            </a:ln>
            <a:effectLst/>
          </c:spPr>
          <c:marker>
            <c:symbol val="none"/>
          </c:marker>
          <c:val>
            <c:numRef>
              <c:f>'Chile Italy Croatia'!$U$29:$U$38</c:f>
              <c:numCache>
                <c:formatCode>General</c:formatCode>
                <c:ptCount val="10"/>
                <c:pt idx="0">
                  <c:v>57</c:v>
                </c:pt>
                <c:pt idx="1">
                  <c:v>66</c:v>
                </c:pt>
                <c:pt idx="2">
                  <c:v>70</c:v>
                </c:pt>
                <c:pt idx="3">
                  <c:v>74</c:v>
                </c:pt>
                <c:pt idx="4">
                  <c:v>77</c:v>
                </c:pt>
                <c:pt idx="5">
                  <c:v>80</c:v>
                </c:pt>
                <c:pt idx="6">
                  <c:v>83</c:v>
                </c:pt>
                <c:pt idx="7">
                  <c:v>86</c:v>
                </c:pt>
                <c:pt idx="8">
                  <c:v>89</c:v>
                </c:pt>
                <c:pt idx="9">
                  <c:v>95</c:v>
                </c:pt>
              </c:numCache>
            </c:numRef>
          </c:val>
          <c:smooth val="0"/>
          <c:extLst>
            <c:ext xmlns:c16="http://schemas.microsoft.com/office/drawing/2014/chart" uri="{C3380CC4-5D6E-409C-BE32-E72D297353CC}">
              <c16:uniqueId val="{00000001-D7B0-461E-A41B-9ED4AF763CC2}"/>
            </c:ext>
          </c:extLst>
        </c:ser>
        <c:dLbls>
          <c:showLegendKey val="0"/>
          <c:showVal val="0"/>
          <c:showCatName val="0"/>
          <c:showSerName val="0"/>
          <c:showPercent val="0"/>
          <c:showBubbleSize val="0"/>
        </c:dLbls>
        <c:smooth val="0"/>
        <c:axId val="404913592"/>
        <c:axId val="404916216"/>
      </c:lineChart>
      <c:catAx>
        <c:axId val="40491359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National decile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4916216"/>
        <c:crosses val="autoZero"/>
        <c:auto val="1"/>
        <c:lblAlgn val="ctr"/>
        <c:lblOffset val="100"/>
        <c:noMultiLvlLbl val="0"/>
      </c:catAx>
      <c:valAx>
        <c:axId val="404916216"/>
        <c:scaling>
          <c:orientation val="minMax"/>
          <c:min val="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Global percentile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49135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USA!$G$9</c:f>
              <c:strCache>
                <c:ptCount val="1"/>
                <c:pt idx="0">
                  <c:v>1988</c:v>
                </c:pt>
              </c:strCache>
            </c:strRef>
          </c:tx>
          <c:spPr>
            <a:ln w="57150" cap="rnd">
              <a:solidFill>
                <a:schemeClr val="accent1"/>
              </a:solidFill>
              <a:round/>
            </a:ln>
            <a:effectLst/>
          </c:spPr>
          <c:marker>
            <c:symbol val="none"/>
          </c:marker>
          <c:val>
            <c:numRef>
              <c:f>USA!$G$10:$G$19</c:f>
              <c:numCache>
                <c:formatCode>General</c:formatCode>
                <c:ptCount val="10"/>
                <c:pt idx="0">
                  <c:v>74</c:v>
                </c:pt>
                <c:pt idx="1">
                  <c:v>83</c:v>
                </c:pt>
                <c:pt idx="2">
                  <c:v>87</c:v>
                </c:pt>
                <c:pt idx="3">
                  <c:v>90</c:v>
                </c:pt>
                <c:pt idx="4">
                  <c:v>92</c:v>
                </c:pt>
                <c:pt idx="5">
                  <c:v>94</c:v>
                </c:pt>
                <c:pt idx="6">
                  <c:v>96</c:v>
                </c:pt>
                <c:pt idx="7">
                  <c:v>98</c:v>
                </c:pt>
                <c:pt idx="8">
                  <c:v>99</c:v>
                </c:pt>
                <c:pt idx="9">
                  <c:v>100</c:v>
                </c:pt>
              </c:numCache>
            </c:numRef>
          </c:val>
          <c:smooth val="0"/>
          <c:extLst>
            <c:ext xmlns:c16="http://schemas.microsoft.com/office/drawing/2014/chart" uri="{C3380CC4-5D6E-409C-BE32-E72D297353CC}">
              <c16:uniqueId val="{00000000-2AB8-43F8-9C39-33D235BC174D}"/>
            </c:ext>
          </c:extLst>
        </c:ser>
        <c:ser>
          <c:idx val="1"/>
          <c:order val="1"/>
          <c:tx>
            <c:strRef>
              <c:f>USA!$H$9</c:f>
              <c:strCache>
                <c:ptCount val="1"/>
                <c:pt idx="0">
                  <c:v>2018</c:v>
                </c:pt>
              </c:strCache>
            </c:strRef>
          </c:tx>
          <c:spPr>
            <a:ln w="28575" cap="rnd">
              <a:solidFill>
                <a:schemeClr val="accent2"/>
              </a:solidFill>
              <a:round/>
            </a:ln>
            <a:effectLst/>
          </c:spPr>
          <c:marker>
            <c:symbol val="none"/>
          </c:marker>
          <c:val>
            <c:numRef>
              <c:f>USA!$H$10:$H$19</c:f>
              <c:numCache>
                <c:formatCode>General</c:formatCode>
                <c:ptCount val="10"/>
                <c:pt idx="0">
                  <c:v>67</c:v>
                </c:pt>
                <c:pt idx="1">
                  <c:v>79</c:v>
                </c:pt>
                <c:pt idx="2">
                  <c:v>86</c:v>
                </c:pt>
                <c:pt idx="3">
                  <c:v>89</c:v>
                </c:pt>
                <c:pt idx="4">
                  <c:v>92</c:v>
                </c:pt>
                <c:pt idx="5">
                  <c:v>95</c:v>
                </c:pt>
                <c:pt idx="6">
                  <c:v>96</c:v>
                </c:pt>
                <c:pt idx="7">
                  <c:v>98</c:v>
                </c:pt>
                <c:pt idx="8">
                  <c:v>99</c:v>
                </c:pt>
                <c:pt idx="9">
                  <c:v>100</c:v>
                </c:pt>
              </c:numCache>
            </c:numRef>
          </c:val>
          <c:smooth val="0"/>
          <c:extLst>
            <c:ext xmlns:c16="http://schemas.microsoft.com/office/drawing/2014/chart" uri="{C3380CC4-5D6E-409C-BE32-E72D297353CC}">
              <c16:uniqueId val="{00000001-2AB8-43F8-9C39-33D235BC174D}"/>
            </c:ext>
          </c:extLst>
        </c:ser>
        <c:dLbls>
          <c:showLegendKey val="0"/>
          <c:showVal val="0"/>
          <c:showCatName val="0"/>
          <c:showSerName val="0"/>
          <c:showPercent val="0"/>
          <c:showBubbleSize val="0"/>
        </c:dLbls>
        <c:smooth val="0"/>
        <c:axId val="478187976"/>
        <c:axId val="478186664"/>
      </c:lineChart>
      <c:catAx>
        <c:axId val="478187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8186664"/>
        <c:crosses val="autoZero"/>
        <c:auto val="1"/>
        <c:lblAlgn val="ctr"/>
        <c:lblOffset val="100"/>
        <c:noMultiLvlLbl val="0"/>
      </c:catAx>
      <c:valAx>
        <c:axId val="478186664"/>
        <c:scaling>
          <c:orientation val="minMax"/>
          <c:max val="100"/>
          <c:min val="6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81879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9.3290368628539871E-2"/>
          <c:y val="3.8774422925148572E-2"/>
          <c:w val="0.78416126300137545"/>
          <c:h val="0.91712386901572507"/>
        </c:manualLayout>
      </c:layout>
      <c:lineChart>
        <c:grouping val="standard"/>
        <c:varyColors val="0"/>
        <c:ser>
          <c:idx val="1"/>
          <c:order val="0"/>
          <c:tx>
            <c:strRef>
              <c:f>'Chile Italy Croatia'!$R$44</c:f>
              <c:strCache>
                <c:ptCount val="1"/>
                <c:pt idx="0">
                  <c:v>1988</c:v>
                </c:pt>
              </c:strCache>
            </c:strRef>
          </c:tx>
          <c:spPr>
            <a:ln w="57150" cap="rnd">
              <a:solidFill>
                <a:schemeClr val="accent1"/>
              </a:solidFill>
              <a:round/>
            </a:ln>
            <a:effectLst/>
          </c:spPr>
          <c:marker>
            <c:symbol val="none"/>
          </c:marker>
          <c:val>
            <c:numRef>
              <c:f>'Chile Italy Croatia'!$R$45:$R$54</c:f>
              <c:numCache>
                <c:formatCode>General</c:formatCode>
                <c:ptCount val="10"/>
                <c:pt idx="0">
                  <c:v>4</c:v>
                </c:pt>
                <c:pt idx="1">
                  <c:v>37</c:v>
                </c:pt>
                <c:pt idx="2">
                  <c:v>53</c:v>
                </c:pt>
                <c:pt idx="3">
                  <c:v>59</c:v>
                </c:pt>
                <c:pt idx="4">
                  <c:v>65</c:v>
                </c:pt>
                <c:pt idx="5">
                  <c:v>70</c:v>
                </c:pt>
                <c:pt idx="6">
                  <c:v>72</c:v>
                </c:pt>
                <c:pt idx="7">
                  <c:v>76</c:v>
                </c:pt>
                <c:pt idx="8">
                  <c:v>81</c:v>
                </c:pt>
                <c:pt idx="9">
                  <c:v>95</c:v>
                </c:pt>
              </c:numCache>
            </c:numRef>
          </c:val>
          <c:smooth val="0"/>
          <c:extLst>
            <c:ext xmlns:c16="http://schemas.microsoft.com/office/drawing/2014/chart" uri="{C3380CC4-5D6E-409C-BE32-E72D297353CC}">
              <c16:uniqueId val="{00000000-749D-4539-B678-21D09FA0A9F3}"/>
            </c:ext>
          </c:extLst>
        </c:ser>
        <c:ser>
          <c:idx val="0"/>
          <c:order val="1"/>
          <c:tx>
            <c:strRef>
              <c:f>'Chile Italy Croatia'!$T$44</c:f>
              <c:strCache>
                <c:ptCount val="1"/>
                <c:pt idx="0">
                  <c:v>2018</c:v>
                </c:pt>
              </c:strCache>
            </c:strRef>
          </c:tx>
          <c:spPr>
            <a:ln w="28575" cap="rnd">
              <a:solidFill>
                <a:srgbClr val="FF0000"/>
              </a:solidFill>
              <a:round/>
            </a:ln>
            <a:effectLst/>
          </c:spPr>
          <c:marker>
            <c:symbol val="none"/>
          </c:marker>
          <c:val>
            <c:numRef>
              <c:f>'Chile Italy Croatia'!$T$45:$T$54</c:f>
              <c:numCache>
                <c:formatCode>General</c:formatCode>
                <c:ptCount val="10"/>
                <c:pt idx="0">
                  <c:v>10</c:v>
                </c:pt>
                <c:pt idx="1">
                  <c:v>29</c:v>
                </c:pt>
                <c:pt idx="2">
                  <c:v>40</c:v>
                </c:pt>
                <c:pt idx="3">
                  <c:v>48</c:v>
                </c:pt>
                <c:pt idx="4">
                  <c:v>56</c:v>
                </c:pt>
                <c:pt idx="5">
                  <c:v>63</c:v>
                </c:pt>
                <c:pt idx="6">
                  <c:v>69</c:v>
                </c:pt>
                <c:pt idx="7">
                  <c:v>75</c:v>
                </c:pt>
                <c:pt idx="8">
                  <c:v>84</c:v>
                </c:pt>
                <c:pt idx="9">
                  <c:v>95</c:v>
                </c:pt>
              </c:numCache>
            </c:numRef>
          </c:val>
          <c:smooth val="0"/>
          <c:extLst>
            <c:ext xmlns:c16="http://schemas.microsoft.com/office/drawing/2014/chart" uri="{C3380CC4-5D6E-409C-BE32-E72D297353CC}">
              <c16:uniqueId val="{00000001-749D-4539-B678-21D09FA0A9F3}"/>
            </c:ext>
          </c:extLst>
        </c:ser>
        <c:dLbls>
          <c:showLegendKey val="0"/>
          <c:showVal val="0"/>
          <c:showCatName val="0"/>
          <c:showSerName val="0"/>
          <c:showPercent val="0"/>
          <c:showBubbleSize val="0"/>
        </c:dLbls>
        <c:smooth val="0"/>
        <c:axId val="404930648"/>
        <c:axId val="404923432"/>
      </c:lineChart>
      <c:catAx>
        <c:axId val="40493064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4923432"/>
        <c:crosses val="autoZero"/>
        <c:auto val="1"/>
        <c:lblAlgn val="ctr"/>
        <c:lblOffset val="100"/>
        <c:noMultiLvlLbl val="0"/>
      </c:catAx>
      <c:valAx>
        <c:axId val="404923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49306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a:t>Global positions of Iranian income deciles in 1988 and 2018</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'Chile Italy Croatia'!$AD$9</c:f>
              <c:strCache>
                <c:ptCount val="1"/>
                <c:pt idx="0">
                  <c:v>1988</c:v>
                </c:pt>
              </c:strCache>
            </c:strRef>
          </c:tx>
          <c:spPr>
            <a:ln w="38100" cap="rnd">
              <a:solidFill>
                <a:schemeClr val="accent1"/>
              </a:solidFill>
              <a:round/>
            </a:ln>
            <a:effectLst/>
          </c:spPr>
          <c:marker>
            <c:symbol val="circle"/>
            <c:size val="8"/>
            <c:spPr>
              <a:solidFill>
                <a:schemeClr val="accent1"/>
              </a:solidFill>
              <a:ln w="38100">
                <a:solidFill>
                  <a:schemeClr val="accent1"/>
                </a:solidFill>
              </a:ln>
              <a:effectLst/>
            </c:spPr>
          </c:marker>
          <c:val>
            <c:numRef>
              <c:f>'Chile Italy Croatia'!$AD$10:$AD$19</c:f>
              <c:numCache>
                <c:formatCode>General</c:formatCode>
                <c:ptCount val="10"/>
                <c:pt idx="0">
                  <c:v>41</c:v>
                </c:pt>
                <c:pt idx="1">
                  <c:v>56</c:v>
                </c:pt>
                <c:pt idx="2">
                  <c:v>61</c:v>
                </c:pt>
                <c:pt idx="3">
                  <c:v>65</c:v>
                </c:pt>
                <c:pt idx="4">
                  <c:v>69</c:v>
                </c:pt>
                <c:pt idx="5">
                  <c:v>71</c:v>
                </c:pt>
                <c:pt idx="6">
                  <c:v>73</c:v>
                </c:pt>
                <c:pt idx="7">
                  <c:v>75</c:v>
                </c:pt>
                <c:pt idx="8">
                  <c:v>78</c:v>
                </c:pt>
                <c:pt idx="9">
                  <c:v>86</c:v>
                </c:pt>
              </c:numCache>
            </c:numRef>
          </c:val>
          <c:smooth val="0"/>
          <c:extLst>
            <c:ext xmlns:c16="http://schemas.microsoft.com/office/drawing/2014/chart" uri="{C3380CC4-5D6E-409C-BE32-E72D297353CC}">
              <c16:uniqueId val="{00000000-8F60-45DE-8FED-F2790854B9AB}"/>
            </c:ext>
          </c:extLst>
        </c:ser>
        <c:ser>
          <c:idx val="1"/>
          <c:order val="1"/>
          <c:tx>
            <c:strRef>
              <c:f>'Chile Italy Croatia'!$AE$9</c:f>
              <c:strCache>
                <c:ptCount val="1"/>
                <c:pt idx="0">
                  <c:v>2018</c:v>
                </c:pt>
              </c:strCache>
            </c:strRef>
          </c:tx>
          <c:spPr>
            <a:ln w="38100" cap="rnd">
              <a:solidFill>
                <a:schemeClr val="accent2"/>
              </a:solidFill>
              <a:round/>
            </a:ln>
            <a:effectLst/>
          </c:spPr>
          <c:marker>
            <c:symbol val="circle"/>
            <c:size val="9"/>
            <c:spPr>
              <a:solidFill>
                <a:schemeClr val="accent2"/>
              </a:solidFill>
              <a:ln w="38100">
                <a:solidFill>
                  <a:schemeClr val="accent2"/>
                </a:solidFill>
              </a:ln>
              <a:effectLst/>
            </c:spPr>
          </c:marker>
          <c:val>
            <c:numRef>
              <c:f>'Chile Italy Croatia'!$AE$10:$AE$19</c:f>
              <c:numCache>
                <c:formatCode>General</c:formatCode>
                <c:ptCount val="10"/>
                <c:pt idx="0">
                  <c:v>26</c:v>
                </c:pt>
                <c:pt idx="1">
                  <c:v>38</c:v>
                </c:pt>
                <c:pt idx="2">
                  <c:v>45</c:v>
                </c:pt>
                <c:pt idx="3">
                  <c:v>51</c:v>
                </c:pt>
                <c:pt idx="4">
                  <c:v>56</c:v>
                </c:pt>
                <c:pt idx="5">
                  <c:v>62</c:v>
                </c:pt>
                <c:pt idx="6">
                  <c:v>67</c:v>
                </c:pt>
                <c:pt idx="7">
                  <c:v>73</c:v>
                </c:pt>
                <c:pt idx="8">
                  <c:v>80</c:v>
                </c:pt>
                <c:pt idx="9">
                  <c:v>90</c:v>
                </c:pt>
              </c:numCache>
            </c:numRef>
          </c:val>
          <c:smooth val="0"/>
          <c:extLst>
            <c:ext xmlns:c16="http://schemas.microsoft.com/office/drawing/2014/chart" uri="{C3380CC4-5D6E-409C-BE32-E72D297353CC}">
              <c16:uniqueId val="{00000001-8F60-45DE-8FED-F2790854B9AB}"/>
            </c:ext>
          </c:extLst>
        </c:ser>
        <c:dLbls>
          <c:showLegendKey val="0"/>
          <c:showVal val="0"/>
          <c:showCatName val="0"/>
          <c:showSerName val="0"/>
          <c:showPercent val="0"/>
          <c:showBubbleSize val="0"/>
        </c:dLbls>
        <c:marker val="1"/>
        <c:smooth val="0"/>
        <c:axId val="354574440"/>
        <c:axId val="354575520"/>
      </c:lineChart>
      <c:catAx>
        <c:axId val="35457444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National decile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54575520"/>
        <c:crosses val="autoZero"/>
        <c:auto val="1"/>
        <c:lblAlgn val="ctr"/>
        <c:lblOffset val="100"/>
        <c:noMultiLvlLbl val="0"/>
      </c:catAx>
      <c:valAx>
        <c:axId val="354575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Global percentile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54574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'top5%'!$AB$12</c:f>
              <c:strCache>
                <c:ptCount val="1"/>
                <c:pt idx="0">
                  <c:v>2008</c:v>
                </c:pt>
              </c:strCache>
            </c:strRef>
          </c:tx>
          <c:spPr>
            <a:solidFill>
              <a:schemeClr val="accent1"/>
            </a:solidFill>
            <a:ln>
              <a:noFill/>
            </a:ln>
            <a:effectLst/>
          </c:spPr>
          <c:invertIfNegative val="0"/>
          <c:cat>
            <c:strRef>
              <c:f>'top5%'!$AG$27:$AG$40</c:f>
              <c:strCache>
                <c:ptCount val="14"/>
                <c:pt idx="0">
                  <c:v>USA</c:v>
                </c:pt>
                <c:pt idx="1">
                  <c:v>GBR</c:v>
                </c:pt>
                <c:pt idx="2">
                  <c:v>DEU</c:v>
                </c:pt>
                <c:pt idx="3">
                  <c:v>JPN</c:v>
                </c:pt>
                <c:pt idx="4">
                  <c:v>FRA</c:v>
                </c:pt>
                <c:pt idx="5">
                  <c:v>CAN</c:v>
                </c:pt>
                <c:pt idx="6">
                  <c:v>ITA</c:v>
                </c:pt>
                <c:pt idx="7">
                  <c:v>AUS</c:v>
                </c:pt>
                <c:pt idx="8">
                  <c:v>KOR</c:v>
                </c:pt>
                <c:pt idx="9">
                  <c:v>BRA</c:v>
                </c:pt>
                <c:pt idx="10">
                  <c:v>RUS</c:v>
                </c:pt>
                <c:pt idx="11">
                  <c:v>TWN</c:v>
                </c:pt>
                <c:pt idx="12">
                  <c:v>CHN-U</c:v>
                </c:pt>
                <c:pt idx="13">
                  <c:v>ESP</c:v>
                </c:pt>
              </c:strCache>
            </c:strRef>
          </c:cat>
          <c:val>
            <c:numRef>
              <c:f>'top5%'!$AH$27:$AH$40</c:f>
              <c:numCache>
                <c:formatCode>0.0</c:formatCode>
                <c:ptCount val="14"/>
                <c:pt idx="0">
                  <c:v>41.574137391213952</c:v>
                </c:pt>
                <c:pt idx="1">
                  <c:v>7.3743282758956639</c:v>
                </c:pt>
                <c:pt idx="2">
                  <c:v>6.8015883770304262</c:v>
                </c:pt>
                <c:pt idx="3">
                  <c:v>6.0779684637239528</c:v>
                </c:pt>
                <c:pt idx="4">
                  <c:v>5.71490122661318</c:v>
                </c:pt>
                <c:pt idx="5">
                  <c:v>5.0842666470538544</c:v>
                </c:pt>
                <c:pt idx="6">
                  <c:v>3.2093085305668199</c:v>
                </c:pt>
                <c:pt idx="7">
                  <c:v>2.3648637745050642</c:v>
                </c:pt>
                <c:pt idx="8">
                  <c:v>2.0092629517654079</c:v>
                </c:pt>
                <c:pt idx="9">
                  <c:v>1.8312747750667546</c:v>
                </c:pt>
                <c:pt idx="10">
                  <c:v>1.8035646826358134</c:v>
                </c:pt>
                <c:pt idx="11">
                  <c:v>1.7552322017189159</c:v>
                </c:pt>
                <c:pt idx="12">
                  <c:v>1.5898842406874238</c:v>
                </c:pt>
                <c:pt idx="13">
                  <c:v>1.5697881038851347</c:v>
                </c:pt>
              </c:numCache>
            </c:numRef>
          </c:val>
          <c:extLst>
            <c:ext xmlns:c16="http://schemas.microsoft.com/office/drawing/2014/chart" uri="{C3380CC4-5D6E-409C-BE32-E72D297353CC}">
              <c16:uniqueId val="{00000000-48CB-4CC4-87BE-158872E0BFB7}"/>
            </c:ext>
          </c:extLst>
        </c:ser>
        <c:ser>
          <c:idx val="1"/>
          <c:order val="1"/>
          <c:tx>
            <c:strRef>
              <c:f>'top5%'!$AG$12</c:f>
              <c:strCache>
                <c:ptCount val="1"/>
                <c:pt idx="0">
                  <c:v>2018</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'top5%'!$AG$27:$AG$40</c:f>
              <c:strCache>
                <c:ptCount val="14"/>
                <c:pt idx="0">
                  <c:v>USA</c:v>
                </c:pt>
                <c:pt idx="1">
                  <c:v>GBR</c:v>
                </c:pt>
                <c:pt idx="2">
                  <c:v>DEU</c:v>
                </c:pt>
                <c:pt idx="3">
                  <c:v>JPN</c:v>
                </c:pt>
                <c:pt idx="4">
                  <c:v>FRA</c:v>
                </c:pt>
                <c:pt idx="5">
                  <c:v>CAN</c:v>
                </c:pt>
                <c:pt idx="6">
                  <c:v>ITA</c:v>
                </c:pt>
                <c:pt idx="7">
                  <c:v>AUS</c:v>
                </c:pt>
                <c:pt idx="8">
                  <c:v>KOR</c:v>
                </c:pt>
                <c:pt idx="9">
                  <c:v>BRA</c:v>
                </c:pt>
                <c:pt idx="10">
                  <c:v>RUS</c:v>
                </c:pt>
                <c:pt idx="11">
                  <c:v>TWN</c:v>
                </c:pt>
                <c:pt idx="12">
                  <c:v>CHN-U</c:v>
                </c:pt>
                <c:pt idx="13">
                  <c:v>ESP</c:v>
                </c:pt>
              </c:strCache>
            </c:strRef>
          </c:cat>
          <c:val>
            <c:numRef>
              <c:f>'top5%'!$AI$27:$AI$40</c:f>
              <c:numCache>
                <c:formatCode>0.0</c:formatCode>
                <c:ptCount val="14"/>
                <c:pt idx="0">
                  <c:v>38.861245285462729</c:v>
                </c:pt>
                <c:pt idx="1">
                  <c:v>4.5411273699789358</c:v>
                </c:pt>
                <c:pt idx="2">
                  <c:v>7.880201909868342</c:v>
                </c:pt>
                <c:pt idx="3">
                  <c:v>5.6359661646249473</c:v>
                </c:pt>
                <c:pt idx="4">
                  <c:v>4.3762407428200119</c:v>
                </c:pt>
                <c:pt idx="5">
                  <c:v>3.6315496939717944</c:v>
                </c:pt>
                <c:pt idx="6">
                  <c:v>3.0506812921773792</c:v>
                </c:pt>
                <c:pt idx="7">
                  <c:v>2.1514057824518451</c:v>
                </c:pt>
                <c:pt idx="8">
                  <c:v>1.6866510766509115</c:v>
                </c:pt>
                <c:pt idx="9">
                  <c:v>3.1101195622921853</c:v>
                </c:pt>
                <c:pt idx="10">
                  <c:v>1.2870922491864449</c:v>
                </c:pt>
                <c:pt idx="11">
                  <c:v>0.5649220630712618</c:v>
                </c:pt>
                <c:pt idx="12">
                  <c:v>4.9781084237419222</c:v>
                </c:pt>
                <c:pt idx="13">
                  <c:v>1.9424594510960786</c:v>
                </c:pt>
              </c:numCache>
            </c:numRef>
          </c:val>
          <c:extLst>
            <c:ext xmlns:c16="http://schemas.microsoft.com/office/drawing/2014/chart" uri="{C3380CC4-5D6E-409C-BE32-E72D297353CC}">
              <c16:uniqueId val="{00000001-48CB-4CC4-87BE-158872E0BFB7}"/>
            </c:ext>
          </c:extLst>
        </c:ser>
        <c:dLbls>
          <c:showLegendKey val="0"/>
          <c:showVal val="0"/>
          <c:showCatName val="0"/>
          <c:showSerName val="0"/>
          <c:showPercent val="0"/>
          <c:showBubbleSize val="0"/>
        </c:dLbls>
        <c:gapWidth val="219"/>
        <c:overlap val="-27"/>
        <c:axId val="385354168"/>
        <c:axId val="385356792"/>
      </c:barChart>
      <c:catAx>
        <c:axId val="38535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85356792"/>
        <c:crosses val="autoZero"/>
        <c:auto val="1"/>
        <c:lblAlgn val="ctr"/>
        <c:lblOffset val="100"/>
        <c:noMultiLvlLbl val="0"/>
      </c:catAx>
      <c:valAx>
        <c:axId val="38535679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8535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Percentage change in real per capita disposable income between 2019 and 2020</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DATA!$AX$4:$AX$103</c:f>
              <c:numCache>
                <c:formatCode>General</c:formatCode>
                <c:ptCount val="100"/>
                <c:pt idx="2" formatCode="0.0">
                  <c:v>10.639979957694589</c:v>
                </c:pt>
                <c:pt idx="3" formatCode="0.0">
                  <c:v>10.435536836216475</c:v>
                </c:pt>
                <c:pt idx="4" formatCode="0.0">
                  <c:v>9.8180672326057419</c:v>
                </c:pt>
                <c:pt idx="5" formatCode="0.0">
                  <c:v>9.6822373022538812</c:v>
                </c:pt>
                <c:pt idx="6" formatCode="0.0">
                  <c:v>9.4851450754922304</c:v>
                </c:pt>
                <c:pt idx="7" formatCode="0.0">
                  <c:v>9.3529060721222468</c:v>
                </c:pt>
                <c:pt idx="8" formatCode="0.0">
                  <c:v>9.7859031398316318</c:v>
                </c:pt>
                <c:pt idx="9" formatCode="0.0">
                  <c:v>10.535095052348197</c:v>
                </c:pt>
                <c:pt idx="10" formatCode="0.0">
                  <c:v>10.791083679493685</c:v>
                </c:pt>
                <c:pt idx="11" formatCode="0.0">
                  <c:v>10.684331047059992</c:v>
                </c:pt>
                <c:pt idx="12" formatCode="0.0">
                  <c:v>10.461036805915679</c:v>
                </c:pt>
                <c:pt idx="13" formatCode="0.0">
                  <c:v>9.9436611581855452</c:v>
                </c:pt>
                <c:pt idx="14" formatCode="0.0">
                  <c:v>9.7973314986198101</c:v>
                </c:pt>
                <c:pt idx="15" formatCode="0.0">
                  <c:v>9.7210238416584716</c:v>
                </c:pt>
                <c:pt idx="16" formatCode="0.0">
                  <c:v>9.4380202005677205</c:v>
                </c:pt>
                <c:pt idx="17" formatCode="0.0">
                  <c:v>8.9019337994346248</c:v>
                </c:pt>
                <c:pt idx="18" formatCode="0.0">
                  <c:v>8.6241984047732636</c:v>
                </c:pt>
                <c:pt idx="19" formatCode="0.0">
                  <c:v>8.3610211149719902</c:v>
                </c:pt>
                <c:pt idx="20" formatCode="0.0">
                  <c:v>8.197758455203342</c:v>
                </c:pt>
                <c:pt idx="21" formatCode="0.0">
                  <c:v>8.1855744520167519</c:v>
                </c:pt>
                <c:pt idx="22" formatCode="0.0">
                  <c:v>8.176735548497426</c:v>
                </c:pt>
                <c:pt idx="23" formatCode="0.0">
                  <c:v>7.811845333224543</c:v>
                </c:pt>
                <c:pt idx="24" formatCode="0.0">
                  <c:v>7.593472833271675</c:v>
                </c:pt>
                <c:pt idx="25" formatCode="0.0">
                  <c:v>7.2813130091557099</c:v>
                </c:pt>
                <c:pt idx="26" formatCode="0.0">
                  <c:v>7.1577585607105698</c:v>
                </c:pt>
                <c:pt idx="27" formatCode="0.0">
                  <c:v>6.9160905144863394</c:v>
                </c:pt>
                <c:pt idx="28" formatCode="0.0">
                  <c:v>6.9488017514987899</c:v>
                </c:pt>
                <c:pt idx="29" formatCode="0.0">
                  <c:v>6.8024104048473255</c:v>
                </c:pt>
                <c:pt idx="30" formatCode="0.0">
                  <c:v>6.8786514021891509</c:v>
                </c:pt>
                <c:pt idx="31" formatCode="0.0">
                  <c:v>6.7713589970164412</c:v>
                </c:pt>
                <c:pt idx="32" formatCode="0.0">
                  <c:v>6.5753944262260333</c:v>
                </c:pt>
                <c:pt idx="33" formatCode="0.0">
                  <c:v>6.4383044331125072</c:v>
                </c:pt>
                <c:pt idx="34" formatCode="0.0">
                  <c:v>6.1700895081229223</c:v>
                </c:pt>
                <c:pt idx="35" formatCode="0.0">
                  <c:v>5.9693330248877796</c:v>
                </c:pt>
                <c:pt idx="36" formatCode="0.0">
                  <c:v>5.8472208617415422</c:v>
                </c:pt>
                <c:pt idx="37" formatCode="0.0">
                  <c:v>6.0337149047353877</c:v>
                </c:pt>
                <c:pt idx="38" formatCode="0.0">
                  <c:v>6.0435369881781442</c:v>
                </c:pt>
                <c:pt idx="39" formatCode="0.0">
                  <c:v>5.9526337606976121</c:v>
                </c:pt>
                <c:pt idx="40" formatCode="0.0">
                  <c:v>5.7343754320851481</c:v>
                </c:pt>
                <c:pt idx="41" formatCode="0.0">
                  <c:v>5.6056253257415367</c:v>
                </c:pt>
                <c:pt idx="42" formatCode="0.0">
                  <c:v>5.2035219424787504</c:v>
                </c:pt>
                <c:pt idx="43" formatCode="0.0">
                  <c:v>5.1649143156937916</c:v>
                </c:pt>
                <c:pt idx="44" formatCode="0.0">
                  <c:v>5.2733536216453603</c:v>
                </c:pt>
                <c:pt idx="45" formatCode="0.0">
                  <c:v>5.3120387268629887</c:v>
                </c:pt>
                <c:pt idx="46" formatCode="0.0">
                  <c:v>5.0898006621096892</c:v>
                </c:pt>
                <c:pt idx="47" formatCode="0.0">
                  <c:v>4.8174149598707139</c:v>
                </c:pt>
                <c:pt idx="48" formatCode="0.0">
                  <c:v>4.7113293791719135</c:v>
                </c:pt>
                <c:pt idx="49" formatCode="0.0">
                  <c:v>4.8108132883551979</c:v>
                </c:pt>
                <c:pt idx="50" formatCode="0.0">
                  <c:v>4.7676814705381876</c:v>
                </c:pt>
                <c:pt idx="51" formatCode="0.0">
                  <c:v>4.6580568597500038</c:v>
                </c:pt>
                <c:pt idx="52" formatCode="0.0">
                  <c:v>4.7996364251180923</c:v>
                </c:pt>
                <c:pt idx="53" formatCode="0.0">
                  <c:v>4.4542103571556524</c:v>
                </c:pt>
                <c:pt idx="54" formatCode="0.0">
                  <c:v>4.2464671243766405</c:v>
                </c:pt>
                <c:pt idx="55" formatCode="0.0">
                  <c:v>4.1426963150774654</c:v>
                </c:pt>
                <c:pt idx="56" formatCode="0.0">
                  <c:v>4.2176180350244952</c:v>
                </c:pt>
                <c:pt idx="57" formatCode="0.0">
                  <c:v>4.2559831787011504</c:v>
                </c:pt>
                <c:pt idx="58" formatCode="0.0">
                  <c:v>4.3064341564122977</c:v>
                </c:pt>
                <c:pt idx="59" formatCode="0.0">
                  <c:v>4.2490537839685372</c:v>
                </c:pt>
                <c:pt idx="60" formatCode="0.0">
                  <c:v>3.9597285651442826</c:v>
                </c:pt>
                <c:pt idx="61" formatCode="0.0">
                  <c:v>3.6937061344631594</c:v>
                </c:pt>
                <c:pt idx="62" formatCode="0.0">
                  <c:v>3.4996138171644597</c:v>
                </c:pt>
                <c:pt idx="63" formatCode="0.0">
                  <c:v>3.3662742075478702</c:v>
                </c:pt>
                <c:pt idx="64" formatCode="0.0">
                  <c:v>3.2453681900630249</c:v>
                </c:pt>
                <c:pt idx="65" formatCode="0.0">
                  <c:v>3.1132042292500106</c:v>
                </c:pt>
                <c:pt idx="66" formatCode="0.0">
                  <c:v>3.0738644896594058</c:v>
                </c:pt>
                <c:pt idx="67" formatCode="0.0">
                  <c:v>2.9187010418025183</c:v>
                </c:pt>
                <c:pt idx="68" formatCode="0.0">
                  <c:v>2.884685834989198</c:v>
                </c:pt>
                <c:pt idx="69" formatCode="0.0">
                  <c:v>3.0280321276509037</c:v>
                </c:pt>
                <c:pt idx="70" formatCode="0.0">
                  <c:v>3.1742093396807558</c:v>
                </c:pt>
                <c:pt idx="71" formatCode="0.0">
                  <c:v>3.1505302279766445</c:v>
                </c:pt>
                <c:pt idx="72" formatCode="0.0">
                  <c:v>3.1922174346521004</c:v>
                </c:pt>
                <c:pt idx="73" formatCode="0.0">
                  <c:v>3.1227718483274547</c:v>
                </c:pt>
                <c:pt idx="74" formatCode="0.0">
                  <c:v>2.9206044420135413</c:v>
                </c:pt>
                <c:pt idx="75" formatCode="0.0">
                  <c:v>2.6286172538489971</c:v>
                </c:pt>
                <c:pt idx="76" formatCode="0.0">
                  <c:v>2.6153542176499789</c:v>
                </c:pt>
                <c:pt idx="77" formatCode="0.0">
                  <c:v>2.510286226805869</c:v>
                </c:pt>
                <c:pt idx="78" formatCode="0.0">
                  <c:v>2.2339659796098532</c:v>
                </c:pt>
                <c:pt idx="79" formatCode="0.0">
                  <c:v>1.9232201025993989</c:v>
                </c:pt>
                <c:pt idx="80" formatCode="0.0">
                  <c:v>1.7876421904265527</c:v>
                </c:pt>
                <c:pt idx="81" formatCode="0.0">
                  <c:v>1.7869509433476205</c:v>
                </c:pt>
                <c:pt idx="82" formatCode="0.0">
                  <c:v>1.8259463999263925</c:v>
                </c:pt>
                <c:pt idx="83" formatCode="0.0">
                  <c:v>1.5919698315941089</c:v>
                </c:pt>
                <c:pt idx="84" formatCode="0.0">
                  <c:v>1.3352277947240143</c:v>
                </c:pt>
                <c:pt idx="85" formatCode="0.0">
                  <c:v>1.3579251551889548</c:v>
                </c:pt>
                <c:pt idx="86" formatCode="0.0">
                  <c:v>1.13662444241871</c:v>
                </c:pt>
                <c:pt idx="87" formatCode="0.0">
                  <c:v>1.0544754696595549</c:v>
                </c:pt>
                <c:pt idx="88" formatCode="0.0">
                  <c:v>0.76857645904357952</c:v>
                </c:pt>
                <c:pt idx="89" formatCode="0.0">
                  <c:v>0.90115605737115523</c:v>
                </c:pt>
                <c:pt idx="90" formatCode="0.0">
                  <c:v>0.68512095334278822</c:v>
                </c:pt>
                <c:pt idx="91" formatCode="0.0">
                  <c:v>0.60890564777291711</c:v>
                </c:pt>
                <c:pt idx="92" formatCode="0.0">
                  <c:v>0.23150186581055721</c:v>
                </c:pt>
                <c:pt idx="93" formatCode="0.0">
                  <c:v>-0.66914492468578279</c:v>
                </c:pt>
                <c:pt idx="94" formatCode="0.0">
                  <c:v>-1.6337618046741498</c:v>
                </c:pt>
                <c:pt idx="95" formatCode="0.0">
                  <c:v>-1.69193603416814</c:v>
                </c:pt>
                <c:pt idx="96" formatCode="0.0">
                  <c:v>-2.0877346188095336</c:v>
                </c:pt>
                <c:pt idx="97" formatCode="0.0">
                  <c:v>-2.4368987794216701</c:v>
                </c:pt>
                <c:pt idx="98" formatCode="0.0">
                  <c:v>-3.1069685639148248</c:v>
                </c:pt>
                <c:pt idx="99" formatCode="0.0">
                  <c:v>-3.4691833864401445</c:v>
                </c:pt>
              </c:numCache>
            </c:numRef>
          </c:yVal>
          <c:smooth val="0"/>
          <c:extLst>
            <c:ext xmlns:c16="http://schemas.microsoft.com/office/drawing/2014/chart" uri="{C3380CC4-5D6E-409C-BE32-E72D297353CC}">
              <c16:uniqueId val="{00000000-0F48-4B58-93BE-969241BC948E}"/>
            </c:ext>
          </c:extLst>
        </c:ser>
        <c:dLbls>
          <c:showLegendKey val="0"/>
          <c:showVal val="0"/>
          <c:showCatName val="0"/>
          <c:showSerName val="0"/>
          <c:showPercent val="0"/>
          <c:showBubbleSize val="0"/>
        </c:dLbls>
        <c:axId val="266997928"/>
        <c:axId val="266994976"/>
      </c:scatterChart>
      <c:valAx>
        <c:axId val="266997928"/>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Percentile of income distribution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66994976"/>
        <c:crosses val="autoZero"/>
        <c:crossBetween val="midCat"/>
      </c:valAx>
      <c:valAx>
        <c:axId val="266994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Change in real income (%)</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66997928"/>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userShapes r:id="rId5"/>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Real growth rate 2019-20</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SY2017_22!$U$8</c:f>
              <c:strCache>
                <c:ptCount val="1"/>
                <c:pt idx="0">
                  <c:v>Urban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SY2017_22!$B$10:$B$14</c:f>
              <c:strCache>
                <c:ptCount val="5"/>
                <c:pt idx="0">
                  <c:v>Poorest</c:v>
                </c:pt>
                <c:pt idx="1">
                  <c:v>2</c:v>
                </c:pt>
                <c:pt idx="2">
                  <c:v>3</c:v>
                </c:pt>
                <c:pt idx="3">
                  <c:v>4</c:v>
                </c:pt>
                <c:pt idx="4">
                  <c:v>Richest</c:v>
                </c:pt>
              </c:strCache>
            </c:strRef>
          </c:cat>
          <c:val>
            <c:numRef>
              <c:f>SY2017_22!$AG$10:$AG$14</c:f>
              <c:numCache>
                <c:formatCode>0.0</c:formatCode>
                <c:ptCount val="5"/>
                <c:pt idx="0">
                  <c:v>-2.058984154201382</c:v>
                </c:pt>
                <c:pt idx="1">
                  <c:v>0.2529521739876861</c:v>
                </c:pt>
                <c:pt idx="2">
                  <c:v>1.2528926942164897</c:v>
                </c:pt>
                <c:pt idx="3">
                  <c:v>1.333796192386405</c:v>
                </c:pt>
                <c:pt idx="4">
                  <c:v>2.3011632444511543</c:v>
                </c:pt>
              </c:numCache>
            </c:numRef>
          </c:val>
          <c:extLst>
            <c:ext xmlns:c16="http://schemas.microsoft.com/office/drawing/2014/chart" uri="{C3380CC4-5D6E-409C-BE32-E72D297353CC}">
              <c16:uniqueId val="{00000000-B311-4760-9839-B4296B0DDC0C}"/>
            </c:ext>
          </c:extLst>
        </c:ser>
        <c:ser>
          <c:idx val="1"/>
          <c:order val="1"/>
          <c:tx>
            <c:strRef>
              <c:f>SY2017_22!$C$8</c:f>
              <c:strCache>
                <c:ptCount val="1"/>
                <c:pt idx="0">
                  <c:v>Rural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SY2017_22!$B$10:$B$14</c:f>
              <c:strCache>
                <c:ptCount val="5"/>
                <c:pt idx="0">
                  <c:v>Poorest</c:v>
                </c:pt>
                <c:pt idx="1">
                  <c:v>2</c:v>
                </c:pt>
                <c:pt idx="2">
                  <c:v>3</c:v>
                </c:pt>
                <c:pt idx="3">
                  <c:v>4</c:v>
                </c:pt>
                <c:pt idx="4">
                  <c:v>Richest</c:v>
                </c:pt>
              </c:strCache>
            </c:strRef>
          </c:cat>
          <c:val>
            <c:numRef>
              <c:f>SY2017_22!$O$10:$O$14</c:f>
              <c:numCache>
                <c:formatCode>0.0</c:formatCode>
                <c:ptCount val="5"/>
                <c:pt idx="0">
                  <c:v>7.2329179768175544</c:v>
                </c:pt>
                <c:pt idx="1">
                  <c:v>4.0190527174337021</c:v>
                </c:pt>
                <c:pt idx="2">
                  <c:v>2.7171380852788474</c:v>
                </c:pt>
                <c:pt idx="3">
                  <c:v>3.3384274766322219</c:v>
                </c:pt>
                <c:pt idx="4">
                  <c:v>4.330021499024217</c:v>
                </c:pt>
              </c:numCache>
            </c:numRef>
          </c:val>
          <c:extLst>
            <c:ext xmlns:c16="http://schemas.microsoft.com/office/drawing/2014/chart" uri="{C3380CC4-5D6E-409C-BE32-E72D297353CC}">
              <c16:uniqueId val="{00000001-B311-4760-9839-B4296B0DDC0C}"/>
            </c:ext>
          </c:extLst>
        </c:ser>
        <c:dLbls>
          <c:showLegendKey val="0"/>
          <c:showVal val="0"/>
          <c:showCatName val="0"/>
          <c:showSerName val="0"/>
          <c:showPercent val="0"/>
          <c:showBubbleSize val="0"/>
        </c:dLbls>
        <c:gapWidth val="182"/>
        <c:axId val="382216928"/>
        <c:axId val="382220888"/>
      </c:barChart>
      <c:catAx>
        <c:axId val="382216928"/>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Quintile of rural/urban distribution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82220888"/>
        <c:crosses val="autoZero"/>
        <c:auto val="1"/>
        <c:lblAlgn val="ctr"/>
        <c:lblOffset val="100"/>
        <c:noMultiLvlLbl val="0"/>
      </c:catAx>
      <c:valAx>
        <c:axId val="3822208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Real growth rate (% per capita)</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2216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SY2017_21!$AX$8</c:f>
              <c:strCache>
                <c:ptCount val="1"/>
                <c:pt idx="0">
                  <c:v>China urban</c:v>
                </c:pt>
              </c:strCache>
            </c:strRef>
          </c:tx>
          <c:spPr>
            <a:ln w="57150" cap="rnd">
              <a:solidFill>
                <a:schemeClr val="accent1"/>
              </a:solidFill>
              <a:round/>
            </a:ln>
            <a:effectLst/>
          </c:spPr>
          <c:marker>
            <c:symbol val="none"/>
          </c:marker>
          <c:cat>
            <c:strRef>
              <c:f>SY2017_21!$AW$10:$AW$14</c:f>
              <c:strCache>
                <c:ptCount val="5"/>
                <c:pt idx="0">
                  <c:v>Poor</c:v>
                </c:pt>
                <c:pt idx="1">
                  <c:v>2</c:v>
                </c:pt>
                <c:pt idx="2">
                  <c:v>3</c:v>
                </c:pt>
                <c:pt idx="3">
                  <c:v>4</c:v>
                </c:pt>
                <c:pt idx="4">
                  <c:v>Rich</c:v>
                </c:pt>
              </c:strCache>
            </c:strRef>
          </c:cat>
          <c:val>
            <c:numRef>
              <c:f>SY2017_21!$AX$10:$AX$14</c:f>
              <c:numCache>
                <c:formatCode>0.0</c:formatCode>
                <c:ptCount val="5"/>
                <c:pt idx="0">
                  <c:v>-2.058984154201382</c:v>
                </c:pt>
                <c:pt idx="1">
                  <c:v>0.2529521739876861</c:v>
                </c:pt>
                <c:pt idx="2">
                  <c:v>1.2528926942164897</c:v>
                </c:pt>
                <c:pt idx="3">
                  <c:v>1.333796192386405</c:v>
                </c:pt>
                <c:pt idx="4">
                  <c:v>2.3011632444511543</c:v>
                </c:pt>
              </c:numCache>
            </c:numRef>
          </c:val>
          <c:smooth val="0"/>
          <c:extLst>
            <c:ext xmlns:c16="http://schemas.microsoft.com/office/drawing/2014/chart" uri="{C3380CC4-5D6E-409C-BE32-E72D297353CC}">
              <c16:uniqueId val="{00000000-CC3E-400C-93E5-806ADC517F24}"/>
            </c:ext>
          </c:extLst>
        </c:ser>
        <c:ser>
          <c:idx val="1"/>
          <c:order val="1"/>
          <c:tx>
            <c:strRef>
              <c:f>SY2017_21!$AY$8</c:f>
              <c:strCache>
                <c:ptCount val="1"/>
                <c:pt idx="0">
                  <c:v>USA</c:v>
                </c:pt>
              </c:strCache>
            </c:strRef>
          </c:tx>
          <c:spPr>
            <a:ln w="57150" cap="rnd">
              <a:solidFill>
                <a:schemeClr val="accent2"/>
              </a:solidFill>
              <a:round/>
            </a:ln>
            <a:effectLst/>
          </c:spPr>
          <c:marker>
            <c:symbol val="none"/>
          </c:marker>
          <c:cat>
            <c:strRef>
              <c:f>SY2017_21!$AW$10:$AW$14</c:f>
              <c:strCache>
                <c:ptCount val="5"/>
                <c:pt idx="0">
                  <c:v>Poor</c:v>
                </c:pt>
                <c:pt idx="1">
                  <c:v>2</c:v>
                </c:pt>
                <c:pt idx="2">
                  <c:v>3</c:v>
                </c:pt>
                <c:pt idx="3">
                  <c:v>4</c:v>
                </c:pt>
                <c:pt idx="4">
                  <c:v>Rich</c:v>
                </c:pt>
              </c:strCache>
            </c:strRef>
          </c:cat>
          <c:val>
            <c:numRef>
              <c:f>SY2017_21!$AY$10:$AY$14</c:f>
              <c:numCache>
                <c:formatCode>0.0</c:formatCode>
                <c:ptCount val="5"/>
                <c:pt idx="0">
                  <c:v>8.6999999999999993</c:v>
                </c:pt>
                <c:pt idx="1">
                  <c:v>3.3</c:v>
                </c:pt>
                <c:pt idx="2">
                  <c:v>2.1</c:v>
                </c:pt>
                <c:pt idx="3">
                  <c:v>0.6</c:v>
                </c:pt>
                <c:pt idx="4">
                  <c:v>-2.2999999999999998</c:v>
                </c:pt>
              </c:numCache>
            </c:numRef>
          </c:val>
          <c:smooth val="0"/>
          <c:extLst>
            <c:ext xmlns:c16="http://schemas.microsoft.com/office/drawing/2014/chart" uri="{C3380CC4-5D6E-409C-BE32-E72D297353CC}">
              <c16:uniqueId val="{00000001-CC3E-400C-93E5-806ADC517F24}"/>
            </c:ext>
          </c:extLst>
        </c:ser>
        <c:dLbls>
          <c:showLegendKey val="0"/>
          <c:showVal val="0"/>
          <c:showCatName val="0"/>
          <c:showSerName val="0"/>
          <c:showPercent val="0"/>
          <c:showBubbleSize val="0"/>
        </c:dLbls>
        <c:smooth val="0"/>
        <c:axId val="443053920"/>
        <c:axId val="443050640"/>
      </c:lineChart>
      <c:catAx>
        <c:axId val="44305392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Quintile (from poorest to richest)</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43050640"/>
        <c:crosses val="autoZero"/>
        <c:auto val="1"/>
        <c:lblAlgn val="ctr"/>
        <c:lblOffset val="100"/>
        <c:noMultiLvlLbl val="0"/>
      </c:catAx>
      <c:valAx>
        <c:axId val="44305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Real income growyj (in %, by person)</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43053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Average annual per capita growth rate at different parts of income distribution</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strRef>
              <c:f>'New elephant'!$S$6:$S$26</c:f>
              <c:strCach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96-99</c:v>
                </c:pt>
                <c:pt idx="20">
                  <c:v>Top 1%</c:v>
                </c:pt>
              </c:strCache>
            </c:strRef>
          </c:cat>
          <c:val>
            <c:numRef>
              <c:f>'New elephant'!$X$6:$X$26</c:f>
              <c:numCache>
                <c:formatCode>0.0</c:formatCode>
                <c:ptCount val="21"/>
                <c:pt idx="0">
                  <c:v>8.0346259340004842</c:v>
                </c:pt>
                <c:pt idx="1">
                  <c:v>7.7816917873210656</c:v>
                </c:pt>
                <c:pt idx="2">
                  <c:v>7.3265907290930077</c:v>
                </c:pt>
                <c:pt idx="3">
                  <c:v>7.038099347962401</c:v>
                </c:pt>
                <c:pt idx="4">
                  <c:v>6.7903626786845805</c:v>
                </c:pt>
                <c:pt idx="5">
                  <c:v>6.6854152614318041</c:v>
                </c:pt>
                <c:pt idx="6">
                  <c:v>6.6817517930105375</c:v>
                </c:pt>
                <c:pt idx="7">
                  <c:v>6.7255639536306644</c:v>
                </c:pt>
                <c:pt idx="8">
                  <c:v>6.7073983694184491</c:v>
                </c:pt>
                <c:pt idx="9">
                  <c:v>6.6282419215281108</c:v>
                </c:pt>
                <c:pt idx="10">
                  <c:v>6.4287593886627636</c:v>
                </c:pt>
                <c:pt idx="11">
                  <c:v>6.1472263814411399</c:v>
                </c:pt>
                <c:pt idx="12">
                  <c:v>5.8442599348578872</c:v>
                </c:pt>
                <c:pt idx="13">
                  <c:v>5.4961313010228885</c:v>
                </c:pt>
                <c:pt idx="14">
                  <c:v>5.0720854843919971</c:v>
                </c:pt>
                <c:pt idx="15">
                  <c:v>4.3942972991590334</c:v>
                </c:pt>
                <c:pt idx="16">
                  <c:v>3.1569224218702452</c:v>
                </c:pt>
                <c:pt idx="17">
                  <c:v>2.0923383554177111</c:v>
                </c:pt>
                <c:pt idx="18">
                  <c:v>1.4905679076864242</c:v>
                </c:pt>
                <c:pt idx="19">
                  <c:v>1.3469260396237415</c:v>
                </c:pt>
                <c:pt idx="20">
                  <c:v>1.272827768755258</c:v>
                </c:pt>
              </c:numCache>
            </c:numRef>
          </c:val>
          <c:smooth val="0"/>
          <c:extLst>
            <c:ext xmlns:c16="http://schemas.microsoft.com/office/drawing/2014/chart" uri="{C3380CC4-5D6E-409C-BE32-E72D297353CC}">
              <c16:uniqueId val="{00000000-4B73-444A-ACD1-62E37C92C36B}"/>
            </c:ext>
          </c:extLst>
        </c:ser>
        <c:ser>
          <c:idx val="1"/>
          <c:order val="1"/>
          <c:spPr>
            <a:ln w="57150" cap="rnd">
              <a:solidFill>
                <a:schemeClr val="accent2"/>
              </a:solidFill>
              <a:round/>
            </a:ln>
            <a:effectLst/>
          </c:spPr>
          <c:marker>
            <c:symbol val="none"/>
          </c:marker>
          <c:val>
            <c:numRef>
              <c:f>'New elephant'!$Y$6:$Y$26</c:f>
              <c:numCache>
                <c:formatCode>0.0</c:formatCode>
                <c:ptCount val="21"/>
                <c:pt idx="0">
                  <c:v>1.3327481547548456</c:v>
                </c:pt>
                <c:pt idx="1">
                  <c:v>3.0827397244991346</c:v>
                </c:pt>
                <c:pt idx="2">
                  <c:v>3.1302861084087477</c:v>
                </c:pt>
                <c:pt idx="3">
                  <c:v>3.3126774798192518</c:v>
                </c:pt>
                <c:pt idx="4">
                  <c:v>3.6278494550777216</c:v>
                </c:pt>
                <c:pt idx="5">
                  <c:v>3.9736075712275682</c:v>
                </c:pt>
                <c:pt idx="6">
                  <c:v>4.4593647634781641</c:v>
                </c:pt>
                <c:pt idx="7">
                  <c:v>4.7632303820042017</c:v>
                </c:pt>
                <c:pt idx="8">
                  <c:v>4.8432438858672828</c:v>
                </c:pt>
                <c:pt idx="9">
                  <c:v>4.9176021736804527</c:v>
                </c:pt>
                <c:pt idx="10">
                  <c:v>5.390442497383539</c:v>
                </c:pt>
                <c:pt idx="11">
                  <c:v>5.0549831019042992</c:v>
                </c:pt>
                <c:pt idx="12">
                  <c:v>4.6476327058143143</c:v>
                </c:pt>
                <c:pt idx="13">
                  <c:v>4.4593254100087849</c:v>
                </c:pt>
                <c:pt idx="14">
                  <c:v>2.3508680589937727</c:v>
                </c:pt>
                <c:pt idx="15">
                  <c:v>0.12022324132018104</c:v>
                </c:pt>
                <c:pt idx="16">
                  <c:v>0.34231654329730482</c:v>
                </c:pt>
                <c:pt idx="17">
                  <c:v>0.52976117192628225</c:v>
                </c:pt>
                <c:pt idx="18">
                  <c:v>1.453400679714874</c:v>
                </c:pt>
                <c:pt idx="19">
                  <c:v>2.2539824470873868</c:v>
                </c:pt>
                <c:pt idx="20">
                  <c:v>4.7648104785452388</c:v>
                </c:pt>
              </c:numCache>
            </c:numRef>
          </c:val>
          <c:smooth val="0"/>
          <c:extLst>
            <c:ext xmlns:c16="http://schemas.microsoft.com/office/drawing/2014/chart" uri="{C3380CC4-5D6E-409C-BE32-E72D297353CC}">
              <c16:uniqueId val="{00000001-4B73-444A-ACD1-62E37C92C36B}"/>
            </c:ext>
          </c:extLst>
        </c:ser>
        <c:ser>
          <c:idx val="2"/>
          <c:order val="2"/>
          <c:spPr>
            <a:ln w="28575" cap="rnd">
              <a:solidFill>
                <a:schemeClr val="accent3"/>
              </a:solidFill>
              <a:round/>
            </a:ln>
            <a:effectLst/>
          </c:spPr>
          <c:marker>
            <c:symbol val="none"/>
          </c:marker>
          <c:val>
            <c:numRef>
              <c:f>'New elephant'!$AQ$6:$AQ$26</c:f>
              <c:numCache>
                <c:formatCode>0.0</c:formatCode>
                <c:ptCount val="21"/>
                <c:pt idx="0">
                  <c:v>10.274682661570678</c:v>
                </c:pt>
                <c:pt idx="1">
                  <c:v>8.4170920550627137</c:v>
                </c:pt>
                <c:pt idx="2">
                  <c:v>7.2621110784790055</c:v>
                </c:pt>
                <c:pt idx="3">
                  <c:v>6.5041998356412334</c:v>
                </c:pt>
                <c:pt idx="4">
                  <c:v>6.0368159281506406</c:v>
                </c:pt>
                <c:pt idx="5">
                  <c:v>5.7848730080593658</c:v>
                </c:pt>
                <c:pt idx="6">
                  <c:v>5.7251173296106073</c:v>
                </c:pt>
                <c:pt idx="7">
                  <c:v>5.7791816511047145</c:v>
                </c:pt>
                <c:pt idx="8">
                  <c:v>5.8470934259756024</c:v>
                </c:pt>
                <c:pt idx="9">
                  <c:v>5.8468298777129446</c:v>
                </c:pt>
                <c:pt idx="10">
                  <c:v>5.7359079383234368</c:v>
                </c:pt>
                <c:pt idx="11">
                  <c:v>5.5411412144636296</c:v>
                </c:pt>
                <c:pt idx="12">
                  <c:v>5.3149132381713482</c:v>
                </c:pt>
                <c:pt idx="13">
                  <c:v>5.044548754013678</c:v>
                </c:pt>
                <c:pt idx="14">
                  <c:v>4.7284468724458462</c:v>
                </c:pt>
                <c:pt idx="15">
                  <c:v>4.0980577783359173</c:v>
                </c:pt>
                <c:pt idx="16">
                  <c:v>2.9907549552452117</c:v>
                </c:pt>
                <c:pt idx="17">
                  <c:v>1.9290905052221863</c:v>
                </c:pt>
                <c:pt idx="18">
                  <c:v>1.3733308556669099</c:v>
                </c:pt>
                <c:pt idx="19">
                  <c:v>1.2812185850194613</c:v>
                </c:pt>
                <c:pt idx="20">
                  <c:v>1.272827768755258</c:v>
                </c:pt>
              </c:numCache>
            </c:numRef>
          </c:val>
          <c:smooth val="0"/>
          <c:extLst>
            <c:ext xmlns:c16="http://schemas.microsoft.com/office/drawing/2014/chart" uri="{C3380CC4-5D6E-409C-BE32-E72D297353CC}">
              <c16:uniqueId val="{00000002-4B73-444A-ACD1-62E37C92C36B}"/>
            </c:ext>
          </c:extLst>
        </c:ser>
        <c:dLbls>
          <c:showLegendKey val="0"/>
          <c:showVal val="0"/>
          <c:showCatName val="0"/>
          <c:showSerName val="0"/>
          <c:showPercent val="0"/>
          <c:showBubbleSize val="0"/>
        </c:dLbls>
        <c:smooth val="0"/>
        <c:axId val="479499848"/>
        <c:axId val="479497552"/>
      </c:lineChart>
      <c:catAx>
        <c:axId val="47949984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Fractile of income distribution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9497552"/>
        <c:crosses val="autoZero"/>
        <c:auto val="1"/>
        <c:lblAlgn val="ctr"/>
        <c:lblOffset val="100"/>
        <c:noMultiLvlLbl val="0"/>
      </c:catAx>
      <c:valAx>
        <c:axId val="479497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Average annual per capita growth rate of income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79499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474426899956419E-2"/>
          <c:y val="5.259762341916583E-2"/>
          <c:w val="0.91593392533476325"/>
          <c:h val="0.83643437980622914"/>
        </c:manualLayout>
      </c:layout>
      <c:barChart>
        <c:barDir val="col"/>
        <c:grouping val="stacked"/>
        <c:varyColors val="0"/>
        <c:ser>
          <c:idx val="0"/>
          <c:order val="0"/>
          <c:tx>
            <c:strRef>
              <c:f>LONG_TERM_DATA!$D$136</c:f>
              <c:strCache>
                <c:ptCount val="1"/>
                <c:pt idx="0">
                  <c:v>Between Theil</c:v>
                </c:pt>
              </c:strCache>
            </c:strRef>
          </c:tx>
          <c:spPr>
            <a:solidFill>
              <a:schemeClr val="accent1"/>
            </a:solidFill>
            <a:ln>
              <a:noFill/>
            </a:ln>
            <a:effectLst/>
          </c:spPr>
          <c:invertIfNegative val="0"/>
          <c:cat>
            <c:numRef>
              <c:f>LONG_TERM_DATA!$F$134:$V$134</c:f>
              <c:numCache>
                <c:formatCode>0</c:formatCode>
                <c:ptCount val="17"/>
                <c:pt idx="0">
                  <c:v>1820</c:v>
                </c:pt>
                <c:pt idx="1">
                  <c:v>1850</c:v>
                </c:pt>
                <c:pt idx="2">
                  <c:v>1870</c:v>
                </c:pt>
                <c:pt idx="3">
                  <c:v>1890</c:v>
                </c:pt>
                <c:pt idx="4">
                  <c:v>1910</c:v>
                </c:pt>
                <c:pt idx="5">
                  <c:v>1929</c:v>
                </c:pt>
                <c:pt idx="6">
                  <c:v>1950</c:v>
                </c:pt>
                <c:pt idx="7">
                  <c:v>1960</c:v>
                </c:pt>
                <c:pt idx="8">
                  <c:v>1970</c:v>
                </c:pt>
                <c:pt idx="9">
                  <c:v>1980</c:v>
                </c:pt>
                <c:pt idx="10">
                  <c:v>1993</c:v>
                </c:pt>
                <c:pt idx="11">
                  <c:v>1998</c:v>
                </c:pt>
                <c:pt idx="12">
                  <c:v>2003</c:v>
                </c:pt>
                <c:pt idx="13">
                  <c:v>2011</c:v>
                </c:pt>
                <c:pt idx="14">
                  <c:v>2013</c:v>
                </c:pt>
                <c:pt idx="15">
                  <c:v>2018</c:v>
                </c:pt>
              </c:numCache>
            </c:numRef>
          </c:cat>
          <c:val>
            <c:numRef>
              <c:f>LONG_TERM_DATA!$F$136:$V$136</c:f>
              <c:numCache>
                <c:formatCode>0</c:formatCode>
                <c:ptCount val="17"/>
                <c:pt idx="0">
                  <c:v>7.0129999999999999</c:v>
                </c:pt>
                <c:pt idx="1">
                  <c:v>14.097000000000001</c:v>
                </c:pt>
                <c:pt idx="2">
                  <c:v>17.951000000000001</c:v>
                </c:pt>
                <c:pt idx="3">
                  <c:v>23.541</c:v>
                </c:pt>
                <c:pt idx="4">
                  <c:v>33.844000000000001</c:v>
                </c:pt>
                <c:pt idx="5">
                  <c:v>37.44</c:v>
                </c:pt>
                <c:pt idx="6">
                  <c:v>60.033000000000001</c:v>
                </c:pt>
                <c:pt idx="7">
                  <c:v>59.287999999999997</c:v>
                </c:pt>
                <c:pt idx="8">
                  <c:v>63</c:v>
                </c:pt>
                <c:pt idx="9">
                  <c:v>67.242000000000004</c:v>
                </c:pt>
                <c:pt idx="10">
                  <c:v>75.212899999999991</c:v>
                </c:pt>
                <c:pt idx="11">
                  <c:v>70.1434</c:v>
                </c:pt>
                <c:pt idx="12">
                  <c:v>70.143300000000011</c:v>
                </c:pt>
                <c:pt idx="13">
                  <c:v>54.496000000000002</c:v>
                </c:pt>
                <c:pt idx="14">
                  <c:v>45.3</c:v>
                </c:pt>
                <c:pt idx="15">
                  <c:v>38.9</c:v>
                </c:pt>
              </c:numCache>
            </c:numRef>
          </c:val>
          <c:extLst>
            <c:ext xmlns:c16="http://schemas.microsoft.com/office/drawing/2014/chart" uri="{C3380CC4-5D6E-409C-BE32-E72D297353CC}">
              <c16:uniqueId val="{00000000-2D6E-4D65-A2E3-20CAE91E38D6}"/>
            </c:ext>
          </c:extLst>
        </c:ser>
        <c:ser>
          <c:idx val="1"/>
          <c:order val="1"/>
          <c:tx>
            <c:strRef>
              <c:f>LONG_TERM_DATA!$D$137</c:f>
              <c:strCache>
                <c:ptCount val="1"/>
                <c:pt idx="0">
                  <c:v>Within Theil</c:v>
                </c:pt>
              </c:strCache>
            </c:strRef>
          </c:tx>
          <c:spPr>
            <a:solidFill>
              <a:schemeClr val="accent2"/>
            </a:solidFill>
            <a:ln>
              <a:noFill/>
            </a:ln>
            <a:effectLst/>
          </c:spPr>
          <c:invertIfNegative val="0"/>
          <c:cat>
            <c:numRef>
              <c:f>LONG_TERM_DATA!$F$134:$V$134</c:f>
              <c:numCache>
                <c:formatCode>0</c:formatCode>
                <c:ptCount val="17"/>
                <c:pt idx="0">
                  <c:v>1820</c:v>
                </c:pt>
                <c:pt idx="1">
                  <c:v>1850</c:v>
                </c:pt>
                <c:pt idx="2">
                  <c:v>1870</c:v>
                </c:pt>
                <c:pt idx="3">
                  <c:v>1890</c:v>
                </c:pt>
                <c:pt idx="4">
                  <c:v>1910</c:v>
                </c:pt>
                <c:pt idx="5">
                  <c:v>1929</c:v>
                </c:pt>
                <c:pt idx="6">
                  <c:v>1950</c:v>
                </c:pt>
                <c:pt idx="7">
                  <c:v>1960</c:v>
                </c:pt>
                <c:pt idx="8">
                  <c:v>1970</c:v>
                </c:pt>
                <c:pt idx="9">
                  <c:v>1980</c:v>
                </c:pt>
                <c:pt idx="10">
                  <c:v>1993</c:v>
                </c:pt>
                <c:pt idx="11">
                  <c:v>1998</c:v>
                </c:pt>
                <c:pt idx="12">
                  <c:v>2003</c:v>
                </c:pt>
                <c:pt idx="13">
                  <c:v>2011</c:v>
                </c:pt>
                <c:pt idx="14">
                  <c:v>2013</c:v>
                </c:pt>
                <c:pt idx="15">
                  <c:v>2018</c:v>
                </c:pt>
              </c:numCache>
            </c:numRef>
          </c:cat>
          <c:val>
            <c:numRef>
              <c:f>LONG_TERM_DATA!$F$137:$V$137</c:f>
              <c:numCache>
                <c:formatCode>0</c:formatCode>
                <c:ptCount val="17"/>
                <c:pt idx="0">
                  <c:v>34.967000000000006</c:v>
                </c:pt>
                <c:pt idx="1">
                  <c:v>35.716999999999999</c:v>
                </c:pt>
                <c:pt idx="2">
                  <c:v>37.354999999999997</c:v>
                </c:pt>
                <c:pt idx="3">
                  <c:v>37.613</c:v>
                </c:pt>
                <c:pt idx="4">
                  <c:v>37.851999999999997</c:v>
                </c:pt>
                <c:pt idx="5">
                  <c:v>34.573999999999998</c:v>
                </c:pt>
                <c:pt idx="6">
                  <c:v>27.516999999999996</c:v>
                </c:pt>
                <c:pt idx="7">
                  <c:v>28.652000000000001</c:v>
                </c:pt>
                <c:pt idx="8">
                  <c:v>27.125</c:v>
                </c:pt>
                <c:pt idx="9">
                  <c:v>27.266000000000005</c:v>
                </c:pt>
                <c:pt idx="10">
                  <c:v>22.087100000000007</c:v>
                </c:pt>
                <c:pt idx="11">
                  <c:v>23.256600000000006</c:v>
                </c:pt>
                <c:pt idx="12">
                  <c:v>23.756699999999995</c:v>
                </c:pt>
                <c:pt idx="13">
                  <c:v>23.082000000000001</c:v>
                </c:pt>
                <c:pt idx="14">
                  <c:v>30.600000000000009</c:v>
                </c:pt>
                <c:pt idx="15">
                  <c:v>31.9</c:v>
                </c:pt>
              </c:numCache>
            </c:numRef>
          </c:val>
          <c:extLst>
            <c:ext xmlns:c16="http://schemas.microsoft.com/office/drawing/2014/chart" uri="{C3380CC4-5D6E-409C-BE32-E72D297353CC}">
              <c16:uniqueId val="{00000001-2D6E-4D65-A2E3-20CAE91E38D6}"/>
            </c:ext>
          </c:extLst>
        </c:ser>
        <c:dLbls>
          <c:showLegendKey val="0"/>
          <c:showVal val="0"/>
          <c:showCatName val="0"/>
          <c:showSerName val="0"/>
          <c:showPercent val="0"/>
          <c:showBubbleSize val="0"/>
        </c:dLbls>
        <c:gapWidth val="219"/>
        <c:overlap val="100"/>
        <c:axId val="478061720"/>
        <c:axId val="478065984"/>
      </c:barChart>
      <c:catAx>
        <c:axId val="478061720"/>
        <c:scaling>
          <c:orientation val="minMax"/>
        </c:scaling>
        <c:delete val="0"/>
        <c:axPos val="b"/>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8065984"/>
        <c:crosses val="autoZero"/>
        <c:auto val="1"/>
        <c:lblAlgn val="ctr"/>
        <c:lblOffset val="100"/>
        <c:noMultiLvlLbl val="0"/>
      </c:catAx>
      <c:valAx>
        <c:axId val="478065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Theil index</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78061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Sheet1!$H$4</c:f>
              <c:strCache>
                <c:ptCount val="1"/>
                <c:pt idx="0">
                  <c:v>Between countries</c:v>
                </c:pt>
              </c:strCache>
            </c:strRef>
          </c:tx>
          <c:spPr>
            <a:ln w="28575" cap="rnd">
              <a:solidFill>
                <a:schemeClr val="accent1"/>
              </a:solidFill>
              <a:round/>
            </a:ln>
            <a:effectLst/>
          </c:spPr>
          <c:marker>
            <c:symbol val="none"/>
          </c:marker>
          <c:cat>
            <c:numRef>
              <c:f>Sheet1!$F$5:$F$75</c:f>
              <c:numCache>
                <c:formatCode>General</c:formatCode>
                <c:ptCount val="71"/>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pt idx="69">
                  <c:v>2019</c:v>
                </c:pt>
                <c:pt idx="70">
                  <c:v>2020</c:v>
                </c:pt>
              </c:numCache>
            </c:numRef>
          </c:cat>
          <c:val>
            <c:numRef>
              <c:f>Sheet1!$H$5:$H$75</c:f>
              <c:numCache>
                <c:formatCode>General</c:formatCode>
                <c:ptCount val="71"/>
                <c:pt idx="2" formatCode="0.0">
                  <c:v>64.360860000000002</c:v>
                </c:pt>
                <c:pt idx="3" formatCode="0.0">
                  <c:v>63.717029999999994</c:v>
                </c:pt>
                <c:pt idx="4" formatCode="0.0">
                  <c:v>63.067979999999999</c:v>
                </c:pt>
                <c:pt idx="5" formatCode="0.0">
                  <c:v>62.985529999999997</c:v>
                </c:pt>
                <c:pt idx="6" formatCode="0.0">
                  <c:v>62.717970000000001</c:v>
                </c:pt>
                <c:pt idx="7" formatCode="0.0">
                  <c:v>62.566259999999993</c:v>
                </c:pt>
                <c:pt idx="8" formatCode="0.0">
                  <c:v>59.843429999999998</c:v>
                </c:pt>
                <c:pt idx="9" formatCode="0.0">
                  <c:v>61.752700000000004</c:v>
                </c:pt>
                <c:pt idx="10" formatCode="0.0">
                  <c:v>60.039030000000004</c:v>
                </c:pt>
                <c:pt idx="11" formatCode="0.0">
                  <c:v>62.371010000000005</c:v>
                </c:pt>
                <c:pt idx="12" formatCode="0.0">
                  <c:v>62.959440000000001</c:v>
                </c:pt>
                <c:pt idx="13" formatCode="0.0">
                  <c:v>62.901430000000005</c:v>
                </c:pt>
                <c:pt idx="14" formatCode="0.0">
                  <c:v>61.386310000000002</c:v>
                </c:pt>
                <c:pt idx="15" formatCode="0.0">
                  <c:v>61.115459999999999</c:v>
                </c:pt>
                <c:pt idx="16" formatCode="0.0">
                  <c:v>61.326800000000006</c:v>
                </c:pt>
                <c:pt idx="17" formatCode="0.0">
                  <c:v>61.607160000000007</c:v>
                </c:pt>
                <c:pt idx="18" formatCode="0.0">
                  <c:v>61.976240000000004</c:v>
                </c:pt>
                <c:pt idx="19" formatCode="0.0">
                  <c:v>61.716619999999999</c:v>
                </c:pt>
                <c:pt idx="20" formatCode="0.0">
                  <c:v>61.148579999999995</c:v>
                </c:pt>
                <c:pt idx="21" formatCode="0.0">
                  <c:v>61.207219999999992</c:v>
                </c:pt>
                <c:pt idx="22" formatCode="0.0">
                  <c:v>61.682429999999997</c:v>
                </c:pt>
                <c:pt idx="23" formatCode="0.0">
                  <c:v>61.807110000000002</c:v>
                </c:pt>
                <c:pt idx="24" formatCode="0.0">
                  <c:v>61.561540000000001</c:v>
                </c:pt>
                <c:pt idx="25" formatCode="0.0">
                  <c:v>61.128800000000005</c:v>
                </c:pt>
                <c:pt idx="26" formatCode="0.0">
                  <c:v>61.645139999999998</c:v>
                </c:pt>
                <c:pt idx="27" formatCode="0.0">
                  <c:v>61.524860000000004</c:v>
                </c:pt>
                <c:pt idx="28" formatCode="0.0">
                  <c:v>61.478619999999992</c:v>
                </c:pt>
                <c:pt idx="29" formatCode="0.0">
                  <c:v>61.6965</c:v>
                </c:pt>
                <c:pt idx="30" formatCode="0.0">
                  <c:v>61.269589999999994</c:v>
                </c:pt>
                <c:pt idx="31" formatCode="0.0">
                  <c:v>61.28734</c:v>
                </c:pt>
                <c:pt idx="32" formatCode="0.0">
                  <c:v>60.775999999999996</c:v>
                </c:pt>
                <c:pt idx="33" formatCode="0.0">
                  <c:v>60.634509999999999</c:v>
                </c:pt>
                <c:pt idx="34" formatCode="0.0">
                  <c:v>60.767190000000006</c:v>
                </c:pt>
                <c:pt idx="35" formatCode="0.0">
                  <c:v>60.584780000000002</c:v>
                </c:pt>
                <c:pt idx="36" formatCode="0.0">
                  <c:v>60.479099999999995</c:v>
                </c:pt>
                <c:pt idx="37" formatCode="0.0">
                  <c:v>60.278210000000001</c:v>
                </c:pt>
                <c:pt idx="38" formatCode="0.0">
                  <c:v>60.101879999999994</c:v>
                </c:pt>
                <c:pt idx="39" formatCode="0.0">
                  <c:v>60.20514</c:v>
                </c:pt>
                <c:pt idx="40" formatCode="0.0">
                  <c:v>59.755029999999998</c:v>
                </c:pt>
                <c:pt idx="41" formatCode="0.0">
                  <c:v>59.670069999999996</c:v>
                </c:pt>
                <c:pt idx="42" formatCode="0.0">
                  <c:v>59.185279999999999</c:v>
                </c:pt>
                <c:pt idx="43" formatCode="0.0">
                  <c:v>58.553449999999998</c:v>
                </c:pt>
                <c:pt idx="44" formatCode="0.0">
                  <c:v>58.266169999999995</c:v>
                </c:pt>
                <c:pt idx="45" formatCode="0.0">
                  <c:v>57.808170000000004</c:v>
                </c:pt>
                <c:pt idx="46" formatCode="0.0">
                  <c:v>57.339660000000002</c:v>
                </c:pt>
                <c:pt idx="47" formatCode="0.0">
                  <c:v>57.123579999999997</c:v>
                </c:pt>
                <c:pt idx="48" formatCode="0.0">
                  <c:v>57.106870000000001</c:v>
                </c:pt>
                <c:pt idx="49" formatCode="0.0">
                  <c:v>56.812589999999993</c:v>
                </c:pt>
                <c:pt idx="50" formatCode="0.0">
                  <c:v>56.808789999999995</c:v>
                </c:pt>
                <c:pt idx="51" formatCode="0.0">
                  <c:v>56.285810000000005</c:v>
                </c:pt>
                <c:pt idx="52" formatCode="0.0">
                  <c:v>55.836359999999999</c:v>
                </c:pt>
                <c:pt idx="53" formatCode="0.0">
                  <c:v>55.258580000000002</c:v>
                </c:pt>
                <c:pt idx="54" formatCode="0.0">
                  <c:v>54.674570000000003</c:v>
                </c:pt>
                <c:pt idx="55" formatCode="0.0">
                  <c:v>53.965589999999999</c:v>
                </c:pt>
                <c:pt idx="56" formatCode="0.0">
                  <c:v>53.190289999999997</c:v>
                </c:pt>
                <c:pt idx="57" formatCode="0.0">
                  <c:v>52.223549999999996</c:v>
                </c:pt>
                <c:pt idx="58" formatCode="0.0">
                  <c:v>51.439049999999995</c:v>
                </c:pt>
                <c:pt idx="59" formatCode="0.0">
                  <c:v>49.773569999999999</c:v>
                </c:pt>
                <c:pt idx="60" formatCode="0.0">
                  <c:v>49.094389999999997</c:v>
                </c:pt>
                <c:pt idx="61" formatCode="0.0">
                  <c:v>48.566459999999999</c:v>
                </c:pt>
                <c:pt idx="62" formatCode="0.0">
                  <c:v>48.021250000000002</c:v>
                </c:pt>
                <c:pt idx="63" formatCode="0.0">
                  <c:v>47.331530000000001</c:v>
                </c:pt>
                <c:pt idx="64" formatCode="0.0">
                  <c:v>46.784320000000001</c:v>
                </c:pt>
                <c:pt idx="65" formatCode="0.0">
                  <c:v>46.261060000000001</c:v>
                </c:pt>
                <c:pt idx="66" formatCode="0.0">
                  <c:v>45.861280000000001</c:v>
                </c:pt>
                <c:pt idx="67" formatCode="0.0">
                  <c:v>45.434690000000003</c:v>
                </c:pt>
                <c:pt idx="68" formatCode="0.0">
                  <c:v>44.970799999999997</c:v>
                </c:pt>
                <c:pt idx="69" formatCode="0.0">
                  <c:v>44.651539999999997</c:v>
                </c:pt>
                <c:pt idx="70" formatCode="0.0">
                  <c:v>44.770409999999998</c:v>
                </c:pt>
              </c:numCache>
            </c:numRef>
          </c:val>
          <c:smooth val="0"/>
          <c:extLst>
            <c:ext xmlns:c16="http://schemas.microsoft.com/office/drawing/2014/chart" uri="{C3380CC4-5D6E-409C-BE32-E72D297353CC}">
              <c16:uniqueId val="{00000000-CB06-4C39-87F1-E413E3846040}"/>
            </c:ext>
          </c:extLst>
        </c:ser>
        <c:ser>
          <c:idx val="1"/>
          <c:order val="1"/>
          <c:tx>
            <c:strRef>
              <c:f>Sheet1!$G$4</c:f>
              <c:strCache>
                <c:ptCount val="1"/>
                <c:pt idx="0">
                  <c:v>Global</c:v>
                </c:pt>
              </c:strCache>
            </c:strRef>
          </c:tx>
          <c:spPr>
            <a:ln w="28575" cap="rnd">
              <a:solidFill>
                <a:schemeClr val="accent2"/>
              </a:solidFill>
              <a:round/>
            </a:ln>
            <a:effectLst/>
          </c:spPr>
          <c:marker>
            <c:symbol val="circle"/>
            <c:size val="9"/>
            <c:spPr>
              <a:solidFill>
                <a:schemeClr val="accent2"/>
              </a:solidFill>
              <a:ln w="9525">
                <a:solidFill>
                  <a:schemeClr val="accent2"/>
                </a:solidFill>
              </a:ln>
              <a:effectLst/>
            </c:spPr>
          </c:marker>
          <c:cat>
            <c:numRef>
              <c:f>Sheet1!$F$5:$F$75</c:f>
              <c:numCache>
                <c:formatCode>General</c:formatCode>
                <c:ptCount val="71"/>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pt idx="69">
                  <c:v>2019</c:v>
                </c:pt>
                <c:pt idx="70">
                  <c:v>2020</c:v>
                </c:pt>
              </c:numCache>
            </c:numRef>
          </c:cat>
          <c:val>
            <c:numRef>
              <c:f>Sheet1!$G$5:$G$75</c:f>
              <c:numCache>
                <c:formatCode>General</c:formatCode>
                <c:ptCount val="71"/>
                <c:pt idx="0" formatCode="0">
                  <c:v>71.401180000000011</c:v>
                </c:pt>
                <c:pt idx="10" formatCode="0">
                  <c:v>71.269300000000001</c:v>
                </c:pt>
                <c:pt idx="20">
                  <c:v>72</c:v>
                </c:pt>
                <c:pt idx="30">
                  <c:v>72</c:v>
                </c:pt>
                <c:pt idx="38" formatCode="0.0">
                  <c:v>69.337000000000003</c:v>
                </c:pt>
                <c:pt idx="43">
                  <c:v>68.926000000000002</c:v>
                </c:pt>
                <c:pt idx="48">
                  <c:v>68.438000000000002</c:v>
                </c:pt>
                <c:pt idx="53" formatCode="0.0">
                  <c:v>68.486000000000004</c:v>
                </c:pt>
                <c:pt idx="58" formatCode="0.0">
                  <c:v>66.981999999999999</c:v>
                </c:pt>
                <c:pt idx="63">
                  <c:v>61.83</c:v>
                </c:pt>
                <c:pt idx="68">
                  <c:v>60.846999999999994</c:v>
                </c:pt>
              </c:numCache>
            </c:numRef>
          </c:val>
          <c:smooth val="0"/>
          <c:extLst>
            <c:ext xmlns:c16="http://schemas.microsoft.com/office/drawing/2014/chart" uri="{C3380CC4-5D6E-409C-BE32-E72D297353CC}">
              <c16:uniqueId val="{00000001-CB06-4C39-87F1-E413E3846040}"/>
            </c:ext>
          </c:extLst>
        </c:ser>
        <c:dLbls>
          <c:showLegendKey val="0"/>
          <c:showVal val="0"/>
          <c:showCatName val="0"/>
          <c:showSerName val="0"/>
          <c:showPercent val="0"/>
          <c:showBubbleSize val="0"/>
        </c:dLbls>
        <c:smooth val="0"/>
        <c:axId val="520544168"/>
        <c:axId val="520547448"/>
      </c:lineChart>
      <c:catAx>
        <c:axId val="520544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20547448"/>
        <c:crosses val="autoZero"/>
        <c:auto val="1"/>
        <c:lblAlgn val="ctr"/>
        <c:lblOffset val="100"/>
        <c:tickLblSkip val="5"/>
        <c:tickMarkSkip val="5"/>
        <c:noMultiLvlLbl val="0"/>
      </c:catAx>
      <c:valAx>
        <c:axId val="520547448"/>
        <c:scaling>
          <c:orientation val="minMax"/>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Gini index</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20544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892394931338912E-2"/>
          <c:y val="3.2303837498738955E-2"/>
          <c:w val="0.883404954215392"/>
          <c:h val="0.86951263213055896"/>
        </c:manualLayout>
      </c:layout>
      <c:scatterChart>
        <c:scatterStyle val="smoothMarker"/>
        <c:varyColors val="0"/>
        <c:ser>
          <c:idx val="0"/>
          <c:order val="0"/>
          <c:spPr>
            <a:ln w="38100" cap="rnd">
              <a:solidFill>
                <a:schemeClr val="accent1"/>
              </a:solidFill>
              <a:round/>
            </a:ln>
            <a:effectLst/>
          </c:spPr>
          <c:marker>
            <c:symbol val="circle"/>
            <c:size val="9"/>
            <c:spPr>
              <a:solidFill>
                <a:schemeClr val="accent1"/>
              </a:solidFill>
              <a:ln w="38100">
                <a:solidFill>
                  <a:schemeClr val="accent1"/>
                </a:solidFill>
              </a:ln>
              <a:effectLst/>
            </c:spPr>
          </c:marker>
          <c:xVal>
            <c:numRef>
              <c:f>'DATA-RRinc_ventiles 88_08'!$E$8:$E$28</c:f>
              <c:numCache>
                <c:formatCode>General</c:formatCode>
                <c:ptCount val="21"/>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99</c:v>
                </c:pt>
                <c:pt idx="20">
                  <c:v>100</c:v>
                </c:pt>
              </c:numCache>
            </c:numRef>
          </c:xVal>
          <c:yVal>
            <c:numRef>
              <c:f>'DATA-RRinc_ventiles 88_08'!$Q$8:$Q$28</c:f>
              <c:numCache>
                <c:formatCode>0</c:formatCode>
                <c:ptCount val="21"/>
                <c:pt idx="0">
                  <c:v>15.141551314630286</c:v>
                </c:pt>
                <c:pt idx="1">
                  <c:v>38.351567583733768</c:v>
                </c:pt>
                <c:pt idx="2">
                  <c:v>39.040307902716265</c:v>
                </c:pt>
                <c:pt idx="3">
                  <c:v>41.712699681677393</c:v>
                </c:pt>
                <c:pt idx="4">
                  <c:v>46.445970003125758</c:v>
                </c:pt>
                <c:pt idx="5">
                  <c:v>51.811222405376498</c:v>
                </c:pt>
                <c:pt idx="6">
                  <c:v>59.665163207342317</c:v>
                </c:pt>
                <c:pt idx="7">
                  <c:v>64.772838138746323</c:v>
                </c:pt>
                <c:pt idx="8">
                  <c:v>66.143381979913414</c:v>
                </c:pt>
                <c:pt idx="9">
                  <c:v>67.426761191634597</c:v>
                </c:pt>
                <c:pt idx="10">
                  <c:v>75.810722173508765</c:v>
                </c:pt>
                <c:pt idx="11">
                  <c:v>69.822685831394352</c:v>
                </c:pt>
                <c:pt idx="12">
                  <c:v>62.811730851432614</c:v>
                </c:pt>
                <c:pt idx="13">
                  <c:v>59.66451156374675</c:v>
                </c:pt>
                <c:pt idx="14">
                  <c:v>28.150317326290498</c:v>
                </c:pt>
                <c:pt idx="15">
                  <c:v>1.2841086782211075</c:v>
                </c:pt>
                <c:pt idx="16">
                  <c:v>3.697601541629969</c:v>
                </c:pt>
                <c:pt idx="17">
                  <c:v>5.7769838772562032</c:v>
                </c:pt>
                <c:pt idx="18">
                  <c:v>16.614918729929016</c:v>
                </c:pt>
                <c:pt idx="19">
                  <c:v>26.854699529886329</c:v>
                </c:pt>
                <c:pt idx="20">
                  <c:v>64.799799201219187</c:v>
                </c:pt>
              </c:numCache>
            </c:numRef>
          </c:yVal>
          <c:smooth val="1"/>
          <c:extLst>
            <c:ext xmlns:c16="http://schemas.microsoft.com/office/drawing/2014/chart" uri="{C3380CC4-5D6E-409C-BE32-E72D297353CC}">
              <c16:uniqueId val="{00000000-E9A9-442A-AB6F-04C9B64FAE2D}"/>
            </c:ext>
          </c:extLst>
        </c:ser>
        <c:dLbls>
          <c:showLegendKey val="0"/>
          <c:showVal val="0"/>
          <c:showCatName val="0"/>
          <c:showSerName val="0"/>
          <c:showPercent val="0"/>
          <c:showBubbleSize val="0"/>
        </c:dLbls>
        <c:axId val="347801192"/>
        <c:axId val="347796096"/>
      </c:scatterChart>
      <c:valAx>
        <c:axId val="347801192"/>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Percentile of  global income distribution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796096"/>
        <c:crosses val="autoZero"/>
        <c:crossBetween val="midCat"/>
      </c:valAx>
      <c:valAx>
        <c:axId val="347796096"/>
        <c:scaling>
          <c:orientation val="minMax"/>
          <c:max val="1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Real PPP income change (in percent)</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4780119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Global growth incidence curve 2008-13 (PPP dollars)</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Adjusted_GIC!$P$7</c:f>
              <c:strCache>
                <c:ptCount val="1"/>
                <c:pt idx="0">
                  <c:v>Adjusted</c:v>
                </c:pt>
              </c:strCache>
            </c:strRef>
          </c:tx>
          <c:spPr>
            <a:ln w="28575" cap="rnd">
              <a:solidFill>
                <a:schemeClr val="accent1"/>
              </a:solidFill>
              <a:round/>
            </a:ln>
            <a:effectLst/>
          </c:spPr>
          <c:marker>
            <c:symbol val="none"/>
          </c:marker>
          <c:val>
            <c:numRef>
              <c:f>Adjusted_GIC!$P$12:$P$108</c:f>
              <c:numCache>
                <c:formatCode>0</c:formatCode>
                <c:ptCount val="97"/>
                <c:pt idx="0">
                  <c:v>50.199470721775107</c:v>
                </c:pt>
                <c:pt idx="1">
                  <c:v>50.368574752392561</c:v>
                </c:pt>
                <c:pt idx="2">
                  <c:v>47.96078864580182</c:v>
                </c:pt>
                <c:pt idx="3">
                  <c:v>47.138915895116625</c:v>
                </c:pt>
                <c:pt idx="4">
                  <c:v>46.797329693887214</c:v>
                </c:pt>
                <c:pt idx="5">
                  <c:v>46.66547186430703</c:v>
                </c:pt>
                <c:pt idx="6">
                  <c:v>47.32764044161366</c:v>
                </c:pt>
                <c:pt idx="7">
                  <c:v>46.002547495690393</c:v>
                </c:pt>
                <c:pt idx="8">
                  <c:v>45.525624405913568</c:v>
                </c:pt>
                <c:pt idx="9">
                  <c:v>45.842376742483147</c:v>
                </c:pt>
                <c:pt idx="10">
                  <c:v>45.530348244033526</c:v>
                </c:pt>
                <c:pt idx="11">
                  <c:v>45.253983222585667</c:v>
                </c:pt>
                <c:pt idx="12">
                  <c:v>45.321878538611493</c:v>
                </c:pt>
                <c:pt idx="13">
                  <c:v>45.355793557712218</c:v>
                </c:pt>
                <c:pt idx="14">
                  <c:v>45.14257557057546</c:v>
                </c:pt>
                <c:pt idx="15">
                  <c:v>45.270621202118491</c:v>
                </c:pt>
                <c:pt idx="16">
                  <c:v>45.797458481465839</c:v>
                </c:pt>
                <c:pt idx="17">
                  <c:v>45.984509365550807</c:v>
                </c:pt>
                <c:pt idx="18">
                  <c:v>46.183860188143065</c:v>
                </c:pt>
                <c:pt idx="19">
                  <c:v>46.29902495836582</c:v>
                </c:pt>
                <c:pt idx="20">
                  <c:v>46.482722702443027</c:v>
                </c:pt>
                <c:pt idx="21">
                  <c:v>46.671222816194287</c:v>
                </c:pt>
                <c:pt idx="22">
                  <c:v>47.080726486259785</c:v>
                </c:pt>
                <c:pt idx="23">
                  <c:v>47.533646163511413</c:v>
                </c:pt>
                <c:pt idx="24">
                  <c:v>47.270264857531409</c:v>
                </c:pt>
                <c:pt idx="25">
                  <c:v>47.667457513109127</c:v>
                </c:pt>
                <c:pt idx="26">
                  <c:v>48.374249184310194</c:v>
                </c:pt>
                <c:pt idx="27">
                  <c:v>48.908779903510833</c:v>
                </c:pt>
                <c:pt idx="28">
                  <c:v>49.830499496261417</c:v>
                </c:pt>
                <c:pt idx="29">
                  <c:v>50.577848002386446</c:v>
                </c:pt>
                <c:pt idx="30">
                  <c:v>51.209213623112326</c:v>
                </c:pt>
                <c:pt idx="31">
                  <c:v>51.21104151864435</c:v>
                </c:pt>
                <c:pt idx="32">
                  <c:v>51.741915690476084</c:v>
                </c:pt>
                <c:pt idx="33">
                  <c:v>53.000793845342265</c:v>
                </c:pt>
                <c:pt idx="34">
                  <c:v>53.470841736840043</c:v>
                </c:pt>
                <c:pt idx="35">
                  <c:v>54.143241593837118</c:v>
                </c:pt>
                <c:pt idx="36">
                  <c:v>54.110283722342722</c:v>
                </c:pt>
                <c:pt idx="37">
                  <c:v>54.752328613798284</c:v>
                </c:pt>
                <c:pt idx="38">
                  <c:v>55.181545326527484</c:v>
                </c:pt>
                <c:pt idx="39">
                  <c:v>55.502934888500292</c:v>
                </c:pt>
                <c:pt idx="40">
                  <c:v>55.513374492689273</c:v>
                </c:pt>
                <c:pt idx="41">
                  <c:v>55.706799595088043</c:v>
                </c:pt>
                <c:pt idx="42">
                  <c:v>56.350347353044228</c:v>
                </c:pt>
                <c:pt idx="43">
                  <c:v>56.131156708965271</c:v>
                </c:pt>
                <c:pt idx="44">
                  <c:v>55.840698837928684</c:v>
                </c:pt>
                <c:pt idx="45">
                  <c:v>55.802936421479174</c:v>
                </c:pt>
                <c:pt idx="46">
                  <c:v>56.600351380049794</c:v>
                </c:pt>
                <c:pt idx="47">
                  <c:v>57.06696220811012</c:v>
                </c:pt>
                <c:pt idx="48">
                  <c:v>57.318867748049442</c:v>
                </c:pt>
                <c:pt idx="49">
                  <c:v>57.487713118450934</c:v>
                </c:pt>
                <c:pt idx="50">
                  <c:v>57.500779061181404</c:v>
                </c:pt>
                <c:pt idx="51">
                  <c:v>57.152241532986061</c:v>
                </c:pt>
                <c:pt idx="52">
                  <c:v>56.061654840940697</c:v>
                </c:pt>
                <c:pt idx="53">
                  <c:v>55.969053842621427</c:v>
                </c:pt>
                <c:pt idx="54">
                  <c:v>56.179732729953557</c:v>
                </c:pt>
                <c:pt idx="55">
                  <c:v>54.594908255938492</c:v>
                </c:pt>
                <c:pt idx="56">
                  <c:v>54.169348017897832</c:v>
                </c:pt>
                <c:pt idx="57">
                  <c:v>52.750494096130083</c:v>
                </c:pt>
                <c:pt idx="58">
                  <c:v>50.435808942868917</c:v>
                </c:pt>
                <c:pt idx="59">
                  <c:v>48.896494025519942</c:v>
                </c:pt>
                <c:pt idx="60">
                  <c:v>47.635223897121115</c:v>
                </c:pt>
                <c:pt idx="61">
                  <c:v>45.662632399519531</c:v>
                </c:pt>
                <c:pt idx="62">
                  <c:v>44.267919112215615</c:v>
                </c:pt>
                <c:pt idx="63">
                  <c:v>42.412274146894838</c:v>
                </c:pt>
                <c:pt idx="64">
                  <c:v>40.661148310282073</c:v>
                </c:pt>
                <c:pt idx="65">
                  <c:v>39.06365045087761</c:v>
                </c:pt>
                <c:pt idx="66">
                  <c:v>37.404669227638301</c:v>
                </c:pt>
                <c:pt idx="67">
                  <c:v>35.664540172299432</c:v>
                </c:pt>
                <c:pt idx="68">
                  <c:v>34.22882804777749</c:v>
                </c:pt>
                <c:pt idx="69">
                  <c:v>32.244505219513982</c:v>
                </c:pt>
                <c:pt idx="70">
                  <c:v>31.351475384548255</c:v>
                </c:pt>
                <c:pt idx="71">
                  <c:v>30.396799661102449</c:v>
                </c:pt>
                <c:pt idx="72">
                  <c:v>29.759537129865166</c:v>
                </c:pt>
                <c:pt idx="73">
                  <c:v>28.419021951548196</c:v>
                </c:pt>
                <c:pt idx="74">
                  <c:v>27.350317151534242</c:v>
                </c:pt>
                <c:pt idx="75">
                  <c:v>25.290271575733026</c:v>
                </c:pt>
                <c:pt idx="76">
                  <c:v>24.288815174973987</c:v>
                </c:pt>
                <c:pt idx="77">
                  <c:v>23.593972697324126</c:v>
                </c:pt>
                <c:pt idx="78">
                  <c:v>23.261913274302472</c:v>
                </c:pt>
                <c:pt idx="79">
                  <c:v>22.049748395730617</c:v>
                </c:pt>
                <c:pt idx="80">
                  <c:v>20.176249610170593</c:v>
                </c:pt>
                <c:pt idx="81">
                  <c:v>18.64162777601215</c:v>
                </c:pt>
                <c:pt idx="82">
                  <c:v>18.648429149158964</c:v>
                </c:pt>
                <c:pt idx="83">
                  <c:v>16.054905273553821</c:v>
                </c:pt>
                <c:pt idx="84">
                  <c:v>14.390348873293268</c:v>
                </c:pt>
                <c:pt idx="85">
                  <c:v>15.043517729695077</c:v>
                </c:pt>
                <c:pt idx="86">
                  <c:v>14.302472447745762</c:v>
                </c:pt>
                <c:pt idx="87">
                  <c:v>12.957025681209666</c:v>
                </c:pt>
                <c:pt idx="88">
                  <c:v>11.449097327398627</c:v>
                </c:pt>
                <c:pt idx="89">
                  <c:v>11.398944162093638</c:v>
                </c:pt>
                <c:pt idx="90">
                  <c:v>11.810711800121476</c:v>
                </c:pt>
                <c:pt idx="91">
                  <c:v>10.942530671162931</c:v>
                </c:pt>
                <c:pt idx="92">
                  <c:v>11.204967482909311</c:v>
                </c:pt>
                <c:pt idx="93">
                  <c:v>12.514388917938724</c:v>
                </c:pt>
                <c:pt idx="94">
                  <c:v>14.610209301527298</c:v>
                </c:pt>
                <c:pt idx="95">
                  <c:v>15.330284846138653</c:v>
                </c:pt>
                <c:pt idx="96">
                  <c:v>12.851849324194164</c:v>
                </c:pt>
              </c:numCache>
            </c:numRef>
          </c:val>
          <c:smooth val="0"/>
          <c:extLst>
            <c:ext xmlns:c16="http://schemas.microsoft.com/office/drawing/2014/chart" uri="{C3380CC4-5D6E-409C-BE32-E72D297353CC}">
              <c16:uniqueId val="{00000000-7427-4B29-8D54-B1EFDFF97DA9}"/>
            </c:ext>
          </c:extLst>
        </c:ser>
        <c:ser>
          <c:idx val="1"/>
          <c:order val="1"/>
          <c:tx>
            <c:strRef>
              <c:f>Adjusted_GIC!$Q$7</c:f>
              <c:strCache>
                <c:ptCount val="1"/>
                <c:pt idx="0">
                  <c:v>Unadjussted</c:v>
                </c:pt>
              </c:strCache>
            </c:strRef>
          </c:tx>
          <c:spPr>
            <a:ln w="28575" cap="rnd">
              <a:solidFill>
                <a:schemeClr val="accent2"/>
              </a:solidFill>
              <a:prstDash val="dash"/>
              <a:round/>
            </a:ln>
            <a:effectLst/>
          </c:spPr>
          <c:marker>
            <c:symbol val="none"/>
          </c:marker>
          <c:val>
            <c:numRef>
              <c:f>Adjusted_GIC!$Q$12:$Q$108</c:f>
              <c:numCache>
                <c:formatCode>0</c:formatCode>
                <c:ptCount val="97"/>
                <c:pt idx="0">
                  <c:v>50.199470721775107</c:v>
                </c:pt>
                <c:pt idx="1">
                  <c:v>50.371475336230034</c:v>
                </c:pt>
                <c:pt idx="2">
                  <c:v>47.960916420494137</c:v>
                </c:pt>
                <c:pt idx="3">
                  <c:v>47.132829905350526</c:v>
                </c:pt>
                <c:pt idx="4">
                  <c:v>46.797329693887214</c:v>
                </c:pt>
                <c:pt idx="5">
                  <c:v>46.668759821615467</c:v>
                </c:pt>
                <c:pt idx="6">
                  <c:v>47.38931220798144</c:v>
                </c:pt>
                <c:pt idx="7">
                  <c:v>46.042436159476473</c:v>
                </c:pt>
                <c:pt idx="8">
                  <c:v>45.547576136865466</c:v>
                </c:pt>
                <c:pt idx="9">
                  <c:v>45.889282696405573</c:v>
                </c:pt>
                <c:pt idx="10">
                  <c:v>45.543358824023898</c:v>
                </c:pt>
                <c:pt idx="11">
                  <c:v>45.305915458425531</c:v>
                </c:pt>
                <c:pt idx="12">
                  <c:v>45.458257500311383</c:v>
                </c:pt>
                <c:pt idx="13">
                  <c:v>45.5961119320732</c:v>
                </c:pt>
                <c:pt idx="14">
                  <c:v>45.327187040625546</c:v>
                </c:pt>
                <c:pt idx="15">
                  <c:v>45.387455854535808</c:v>
                </c:pt>
                <c:pt idx="16">
                  <c:v>45.878463687120139</c:v>
                </c:pt>
                <c:pt idx="17">
                  <c:v>46.112548451068783</c:v>
                </c:pt>
                <c:pt idx="18">
                  <c:v>46.264182508996463</c:v>
                </c:pt>
                <c:pt idx="19">
                  <c:v>46.389294679866744</c:v>
                </c:pt>
                <c:pt idx="20">
                  <c:v>46.573482917557499</c:v>
                </c:pt>
                <c:pt idx="21">
                  <c:v>46.793139685701931</c:v>
                </c:pt>
                <c:pt idx="22">
                  <c:v>47.233332655251424</c:v>
                </c:pt>
                <c:pt idx="23">
                  <c:v>47.662207217026008</c:v>
                </c:pt>
                <c:pt idx="24">
                  <c:v>47.795049886864071</c:v>
                </c:pt>
                <c:pt idx="25">
                  <c:v>48.262966424767548</c:v>
                </c:pt>
                <c:pt idx="26">
                  <c:v>48.44160416397105</c:v>
                </c:pt>
                <c:pt idx="27">
                  <c:v>48.932158223146097</c:v>
                </c:pt>
                <c:pt idx="28">
                  <c:v>49.882334428186283</c:v>
                </c:pt>
                <c:pt idx="29">
                  <c:v>50.627565950342102</c:v>
                </c:pt>
                <c:pt idx="30">
                  <c:v>50.998960705557138</c:v>
                </c:pt>
                <c:pt idx="31">
                  <c:v>51.390977644317438</c:v>
                </c:pt>
                <c:pt idx="32">
                  <c:v>52.311277128223097</c:v>
                </c:pt>
                <c:pt idx="33">
                  <c:v>53.03482464350202</c:v>
                </c:pt>
                <c:pt idx="34">
                  <c:v>53.628270822163479</c:v>
                </c:pt>
                <c:pt idx="35">
                  <c:v>54.402665598723999</c:v>
                </c:pt>
                <c:pt idx="36">
                  <c:v>54.179779682971628</c:v>
                </c:pt>
                <c:pt idx="37">
                  <c:v>54.761390109952266</c:v>
                </c:pt>
                <c:pt idx="38">
                  <c:v>55.395659605226854</c:v>
                </c:pt>
                <c:pt idx="39">
                  <c:v>55.964739485791306</c:v>
                </c:pt>
                <c:pt idx="40">
                  <c:v>56.327402142585051</c:v>
                </c:pt>
                <c:pt idx="41">
                  <c:v>56.045629957578733</c:v>
                </c:pt>
                <c:pt idx="42">
                  <c:v>56.042157760283253</c:v>
                </c:pt>
                <c:pt idx="43">
                  <c:v>56.495007604727434</c:v>
                </c:pt>
                <c:pt idx="44">
                  <c:v>56.772829788415294</c:v>
                </c:pt>
                <c:pt idx="45">
                  <c:v>56.817398043337718</c:v>
                </c:pt>
                <c:pt idx="46">
                  <c:v>56.584663720386644</c:v>
                </c:pt>
                <c:pt idx="47">
                  <c:v>56.660881708865162</c:v>
                </c:pt>
                <c:pt idx="48">
                  <c:v>57.077529323026745</c:v>
                </c:pt>
                <c:pt idx="49">
                  <c:v>56.464843840525482</c:v>
                </c:pt>
                <c:pt idx="50">
                  <c:v>56.402518442434094</c:v>
                </c:pt>
                <c:pt idx="51">
                  <c:v>55.953047879464805</c:v>
                </c:pt>
                <c:pt idx="52">
                  <c:v>54.908580521868778</c:v>
                </c:pt>
                <c:pt idx="53">
                  <c:v>53.672438160590417</c:v>
                </c:pt>
                <c:pt idx="54">
                  <c:v>53.795193164653668</c:v>
                </c:pt>
                <c:pt idx="55">
                  <c:v>53.491851803520937</c:v>
                </c:pt>
                <c:pt idx="56">
                  <c:v>53.188459650580789</c:v>
                </c:pt>
                <c:pt idx="57">
                  <c:v>53.232732367098578</c:v>
                </c:pt>
                <c:pt idx="58">
                  <c:v>51.800127568946699</c:v>
                </c:pt>
                <c:pt idx="59">
                  <c:v>51.363625217990247</c:v>
                </c:pt>
                <c:pt idx="60">
                  <c:v>50.318768320164239</c:v>
                </c:pt>
                <c:pt idx="61">
                  <c:v>50.286664344090816</c:v>
                </c:pt>
                <c:pt idx="62">
                  <c:v>49.380652381779889</c:v>
                </c:pt>
                <c:pt idx="63">
                  <c:v>48.144869631682184</c:v>
                </c:pt>
                <c:pt idx="64">
                  <c:v>46.334696976478476</c:v>
                </c:pt>
                <c:pt idx="65">
                  <c:v>46.442564251674852</c:v>
                </c:pt>
                <c:pt idx="66">
                  <c:v>45.314138374834954</c:v>
                </c:pt>
                <c:pt idx="67">
                  <c:v>44.554310866564293</c:v>
                </c:pt>
                <c:pt idx="68">
                  <c:v>44.160465450034266</c:v>
                </c:pt>
                <c:pt idx="69">
                  <c:v>42.174326474853665</c:v>
                </c:pt>
                <c:pt idx="70">
                  <c:v>40.928885701471259</c:v>
                </c:pt>
                <c:pt idx="71">
                  <c:v>40.063673861048365</c:v>
                </c:pt>
                <c:pt idx="72">
                  <c:v>39.602444587005571</c:v>
                </c:pt>
                <c:pt idx="73">
                  <c:v>37.504686323437156</c:v>
                </c:pt>
                <c:pt idx="74">
                  <c:v>35.256858106286245</c:v>
                </c:pt>
                <c:pt idx="75">
                  <c:v>34.207076983963617</c:v>
                </c:pt>
                <c:pt idx="76">
                  <c:v>32.537618578296382</c:v>
                </c:pt>
                <c:pt idx="77">
                  <c:v>30.415601721734852</c:v>
                </c:pt>
                <c:pt idx="78">
                  <c:v>28.1289806605302</c:v>
                </c:pt>
                <c:pt idx="79">
                  <c:v>26.328908210924883</c:v>
                </c:pt>
                <c:pt idx="80">
                  <c:v>24.768680515855369</c:v>
                </c:pt>
                <c:pt idx="81">
                  <c:v>22.354123295435958</c:v>
                </c:pt>
                <c:pt idx="82">
                  <c:v>20.532943167205818</c:v>
                </c:pt>
                <c:pt idx="83">
                  <c:v>18.675562879103925</c:v>
                </c:pt>
                <c:pt idx="84">
                  <c:v>16.298316473245333</c:v>
                </c:pt>
                <c:pt idx="85">
                  <c:v>15.489760772603066</c:v>
                </c:pt>
                <c:pt idx="86">
                  <c:v>16.185085451519711</c:v>
                </c:pt>
                <c:pt idx="87">
                  <c:v>14.809456222886075</c:v>
                </c:pt>
                <c:pt idx="88">
                  <c:v>12.898063906884571</c:v>
                </c:pt>
                <c:pt idx="89">
                  <c:v>11.665864543158499</c:v>
                </c:pt>
                <c:pt idx="90">
                  <c:v>10.421306419474895</c:v>
                </c:pt>
                <c:pt idx="91">
                  <c:v>11.45161348850101</c:v>
                </c:pt>
                <c:pt idx="92">
                  <c:v>11.613148748427671</c:v>
                </c:pt>
                <c:pt idx="93">
                  <c:v>11.427888067878179</c:v>
                </c:pt>
                <c:pt idx="94">
                  <c:v>11.256021356640966</c:v>
                </c:pt>
                <c:pt idx="95">
                  <c:v>9.8605730182790285</c:v>
                </c:pt>
                <c:pt idx="96">
                  <c:v>5.6781475383089308</c:v>
                </c:pt>
              </c:numCache>
            </c:numRef>
          </c:val>
          <c:smooth val="0"/>
          <c:extLst>
            <c:ext xmlns:c16="http://schemas.microsoft.com/office/drawing/2014/chart" uri="{C3380CC4-5D6E-409C-BE32-E72D297353CC}">
              <c16:uniqueId val="{00000001-7427-4B29-8D54-B1EFDFF97DA9}"/>
            </c:ext>
          </c:extLst>
        </c:ser>
        <c:dLbls>
          <c:showLegendKey val="0"/>
          <c:showVal val="0"/>
          <c:showCatName val="0"/>
          <c:showSerName val="0"/>
          <c:showPercent val="0"/>
          <c:showBubbleSize val="0"/>
        </c:dLbls>
        <c:smooth val="0"/>
        <c:axId val="486452624"/>
        <c:axId val="435028848"/>
      </c:lineChart>
      <c:catAx>
        <c:axId val="486452624"/>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Global income percentile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35028848"/>
        <c:crosses val="autoZero"/>
        <c:auto val="1"/>
        <c:lblAlgn val="ctr"/>
        <c:lblOffset val="100"/>
        <c:tickLblSkip val="10"/>
        <c:noMultiLvlLbl val="0"/>
      </c:catAx>
      <c:valAx>
        <c:axId val="435028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Cumulative growth (in %)</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86452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8"/>
            <c:spPr>
              <a:solidFill>
                <a:schemeClr val="accent1"/>
              </a:solidFill>
              <a:ln w="9525">
                <a:solidFill>
                  <a:schemeClr val="accent1"/>
                </a:solidFill>
              </a:ln>
              <a:effectLst/>
            </c:spPr>
          </c:marker>
          <c:xVal>
            <c:numRef>
              <c:f>'BASIC_World 2018'!$C$50:$C$147</c:f>
              <c:numCache>
                <c:formatCode>General</c:formatCode>
                <c:ptCount val="98"/>
                <c:pt idx="0">
                  <c:v>3</c:v>
                </c:pt>
                <c:pt idx="1">
                  <c:v>4</c:v>
                </c:pt>
                <c:pt idx="2">
                  <c:v>5</c:v>
                </c:pt>
                <c:pt idx="3">
                  <c:v>6</c:v>
                </c:pt>
                <c:pt idx="4">
                  <c:v>7</c:v>
                </c:pt>
                <c:pt idx="5">
                  <c:v>8</c:v>
                </c:pt>
                <c:pt idx="6">
                  <c:v>9</c:v>
                </c:pt>
                <c:pt idx="7">
                  <c:v>10</c:v>
                </c:pt>
                <c:pt idx="8">
                  <c:v>11</c:v>
                </c:pt>
                <c:pt idx="9">
                  <c:v>12</c:v>
                </c:pt>
                <c:pt idx="10">
                  <c:v>13</c:v>
                </c:pt>
                <c:pt idx="11">
                  <c:v>14</c:v>
                </c:pt>
                <c:pt idx="12">
                  <c:v>15</c:v>
                </c:pt>
                <c:pt idx="13">
                  <c:v>16</c:v>
                </c:pt>
                <c:pt idx="14">
                  <c:v>17</c:v>
                </c:pt>
                <c:pt idx="15">
                  <c:v>18</c:v>
                </c:pt>
                <c:pt idx="16">
                  <c:v>19</c:v>
                </c:pt>
                <c:pt idx="17">
                  <c:v>20</c:v>
                </c:pt>
                <c:pt idx="18">
                  <c:v>21</c:v>
                </c:pt>
                <c:pt idx="19">
                  <c:v>22</c:v>
                </c:pt>
                <c:pt idx="20">
                  <c:v>23</c:v>
                </c:pt>
                <c:pt idx="21">
                  <c:v>24</c:v>
                </c:pt>
                <c:pt idx="22">
                  <c:v>25</c:v>
                </c:pt>
                <c:pt idx="23">
                  <c:v>26</c:v>
                </c:pt>
                <c:pt idx="24">
                  <c:v>27</c:v>
                </c:pt>
                <c:pt idx="25">
                  <c:v>28</c:v>
                </c:pt>
                <c:pt idx="26">
                  <c:v>29</c:v>
                </c:pt>
                <c:pt idx="27">
                  <c:v>30</c:v>
                </c:pt>
                <c:pt idx="28">
                  <c:v>31</c:v>
                </c:pt>
                <c:pt idx="29">
                  <c:v>32</c:v>
                </c:pt>
                <c:pt idx="30">
                  <c:v>33</c:v>
                </c:pt>
                <c:pt idx="31">
                  <c:v>34</c:v>
                </c:pt>
                <c:pt idx="32">
                  <c:v>35</c:v>
                </c:pt>
                <c:pt idx="33">
                  <c:v>36</c:v>
                </c:pt>
                <c:pt idx="34">
                  <c:v>37</c:v>
                </c:pt>
                <c:pt idx="35">
                  <c:v>38</c:v>
                </c:pt>
                <c:pt idx="36">
                  <c:v>39</c:v>
                </c:pt>
                <c:pt idx="37">
                  <c:v>40</c:v>
                </c:pt>
                <c:pt idx="38">
                  <c:v>41</c:v>
                </c:pt>
                <c:pt idx="39">
                  <c:v>42</c:v>
                </c:pt>
                <c:pt idx="40">
                  <c:v>43</c:v>
                </c:pt>
                <c:pt idx="41">
                  <c:v>44</c:v>
                </c:pt>
                <c:pt idx="42">
                  <c:v>45</c:v>
                </c:pt>
                <c:pt idx="43">
                  <c:v>46</c:v>
                </c:pt>
                <c:pt idx="44">
                  <c:v>47</c:v>
                </c:pt>
                <c:pt idx="45">
                  <c:v>48</c:v>
                </c:pt>
                <c:pt idx="46">
                  <c:v>49</c:v>
                </c:pt>
                <c:pt idx="47">
                  <c:v>50</c:v>
                </c:pt>
                <c:pt idx="48">
                  <c:v>51</c:v>
                </c:pt>
                <c:pt idx="49">
                  <c:v>52</c:v>
                </c:pt>
                <c:pt idx="50">
                  <c:v>53</c:v>
                </c:pt>
                <c:pt idx="51">
                  <c:v>54</c:v>
                </c:pt>
                <c:pt idx="52">
                  <c:v>55</c:v>
                </c:pt>
                <c:pt idx="53">
                  <c:v>56</c:v>
                </c:pt>
                <c:pt idx="54">
                  <c:v>57</c:v>
                </c:pt>
                <c:pt idx="55">
                  <c:v>58</c:v>
                </c:pt>
                <c:pt idx="56">
                  <c:v>59</c:v>
                </c:pt>
                <c:pt idx="57">
                  <c:v>60</c:v>
                </c:pt>
                <c:pt idx="58">
                  <c:v>61</c:v>
                </c:pt>
                <c:pt idx="59">
                  <c:v>62</c:v>
                </c:pt>
                <c:pt idx="60">
                  <c:v>63</c:v>
                </c:pt>
                <c:pt idx="61">
                  <c:v>64</c:v>
                </c:pt>
                <c:pt idx="62">
                  <c:v>65</c:v>
                </c:pt>
                <c:pt idx="63">
                  <c:v>66</c:v>
                </c:pt>
                <c:pt idx="64">
                  <c:v>67</c:v>
                </c:pt>
                <c:pt idx="65">
                  <c:v>68</c:v>
                </c:pt>
                <c:pt idx="66">
                  <c:v>69</c:v>
                </c:pt>
                <c:pt idx="67">
                  <c:v>70</c:v>
                </c:pt>
                <c:pt idx="68">
                  <c:v>71</c:v>
                </c:pt>
                <c:pt idx="69">
                  <c:v>72</c:v>
                </c:pt>
                <c:pt idx="70">
                  <c:v>73</c:v>
                </c:pt>
                <c:pt idx="71">
                  <c:v>74</c:v>
                </c:pt>
                <c:pt idx="72">
                  <c:v>75</c:v>
                </c:pt>
                <c:pt idx="73">
                  <c:v>76</c:v>
                </c:pt>
                <c:pt idx="74">
                  <c:v>77</c:v>
                </c:pt>
                <c:pt idx="75">
                  <c:v>78</c:v>
                </c:pt>
                <c:pt idx="76">
                  <c:v>79</c:v>
                </c:pt>
                <c:pt idx="77">
                  <c:v>80</c:v>
                </c:pt>
                <c:pt idx="78">
                  <c:v>81</c:v>
                </c:pt>
                <c:pt idx="79">
                  <c:v>82</c:v>
                </c:pt>
                <c:pt idx="80">
                  <c:v>83</c:v>
                </c:pt>
                <c:pt idx="81">
                  <c:v>84</c:v>
                </c:pt>
                <c:pt idx="82">
                  <c:v>85</c:v>
                </c:pt>
                <c:pt idx="83">
                  <c:v>86</c:v>
                </c:pt>
                <c:pt idx="84">
                  <c:v>87</c:v>
                </c:pt>
                <c:pt idx="85">
                  <c:v>88</c:v>
                </c:pt>
                <c:pt idx="86">
                  <c:v>89</c:v>
                </c:pt>
                <c:pt idx="87">
                  <c:v>90</c:v>
                </c:pt>
                <c:pt idx="88">
                  <c:v>91</c:v>
                </c:pt>
                <c:pt idx="89">
                  <c:v>92</c:v>
                </c:pt>
                <c:pt idx="90">
                  <c:v>93</c:v>
                </c:pt>
                <c:pt idx="91">
                  <c:v>94</c:v>
                </c:pt>
                <c:pt idx="92">
                  <c:v>95</c:v>
                </c:pt>
                <c:pt idx="93">
                  <c:v>96</c:v>
                </c:pt>
                <c:pt idx="94">
                  <c:v>97</c:v>
                </c:pt>
                <c:pt idx="95">
                  <c:v>98</c:v>
                </c:pt>
                <c:pt idx="96">
                  <c:v>99</c:v>
                </c:pt>
                <c:pt idx="97">
                  <c:v>100</c:v>
                </c:pt>
              </c:numCache>
            </c:numRef>
          </c:xVal>
          <c:yVal>
            <c:numRef>
              <c:f>'BASIC_World 2018'!$I$50:$I$147</c:f>
              <c:numCache>
                <c:formatCode>0</c:formatCode>
                <c:ptCount val="98"/>
                <c:pt idx="0">
                  <c:v>36.584536975841765</c:v>
                </c:pt>
                <c:pt idx="1">
                  <c:v>37.769650023573909</c:v>
                </c:pt>
                <c:pt idx="2">
                  <c:v>36.445299516922432</c:v>
                </c:pt>
                <c:pt idx="3">
                  <c:v>36.089905856652059</c:v>
                </c:pt>
                <c:pt idx="4">
                  <c:v>34.85632984072604</c:v>
                </c:pt>
                <c:pt idx="5">
                  <c:v>33.68550151042178</c:v>
                </c:pt>
                <c:pt idx="6">
                  <c:v>33.643815549942666</c:v>
                </c:pt>
                <c:pt idx="7">
                  <c:v>30.748767628919047</c:v>
                </c:pt>
                <c:pt idx="8">
                  <c:v>32.104232166820921</c:v>
                </c:pt>
                <c:pt idx="9">
                  <c:v>30.465204684757797</c:v>
                </c:pt>
                <c:pt idx="10">
                  <c:v>28.787082444613631</c:v>
                </c:pt>
                <c:pt idx="11">
                  <c:v>29.380188544063035</c:v>
                </c:pt>
                <c:pt idx="12">
                  <c:v>28.462544896417285</c:v>
                </c:pt>
                <c:pt idx="13">
                  <c:v>29.570873815900267</c:v>
                </c:pt>
                <c:pt idx="14">
                  <c:v>29.738979537923992</c:v>
                </c:pt>
                <c:pt idx="15">
                  <c:v>29.233101918288828</c:v>
                </c:pt>
                <c:pt idx="16">
                  <c:v>28.541245139582895</c:v>
                </c:pt>
                <c:pt idx="17">
                  <c:v>27.926578023208904</c:v>
                </c:pt>
                <c:pt idx="18">
                  <c:v>26.885116694370794</c:v>
                </c:pt>
                <c:pt idx="19">
                  <c:v>27.811886312773272</c:v>
                </c:pt>
                <c:pt idx="20">
                  <c:v>27.598456168147798</c:v>
                </c:pt>
                <c:pt idx="21">
                  <c:v>26.771353638706952</c:v>
                </c:pt>
                <c:pt idx="22">
                  <c:v>27.121522356272543</c:v>
                </c:pt>
                <c:pt idx="23">
                  <c:v>28.577797586085786</c:v>
                </c:pt>
                <c:pt idx="24">
                  <c:v>26.987782410586924</c:v>
                </c:pt>
                <c:pt idx="25">
                  <c:v>27.11677178373073</c:v>
                </c:pt>
                <c:pt idx="26">
                  <c:v>28.398139062125761</c:v>
                </c:pt>
                <c:pt idx="27">
                  <c:v>26.692713836521676</c:v>
                </c:pt>
                <c:pt idx="28">
                  <c:v>27.19060972270826</c:v>
                </c:pt>
                <c:pt idx="29">
                  <c:v>28.135373683314178</c:v>
                </c:pt>
                <c:pt idx="30">
                  <c:v>26.947318479350457</c:v>
                </c:pt>
                <c:pt idx="31">
                  <c:v>27.866615515436589</c:v>
                </c:pt>
                <c:pt idx="32">
                  <c:v>27.144152038797564</c:v>
                </c:pt>
                <c:pt idx="33">
                  <c:v>27.001622399059567</c:v>
                </c:pt>
                <c:pt idx="34">
                  <c:v>26.839370489511527</c:v>
                </c:pt>
                <c:pt idx="35">
                  <c:v>27.065778534712837</c:v>
                </c:pt>
                <c:pt idx="36">
                  <c:v>27.117729979300908</c:v>
                </c:pt>
                <c:pt idx="37">
                  <c:v>26.672905921800695</c:v>
                </c:pt>
                <c:pt idx="38">
                  <c:v>27.912801278128207</c:v>
                </c:pt>
                <c:pt idx="39">
                  <c:v>27.176177192765707</c:v>
                </c:pt>
                <c:pt idx="40">
                  <c:v>27.166234442190106</c:v>
                </c:pt>
                <c:pt idx="41">
                  <c:v>26.099754875251424</c:v>
                </c:pt>
                <c:pt idx="42">
                  <c:v>27.131177474299626</c:v>
                </c:pt>
                <c:pt idx="43">
                  <c:v>26.981300036863367</c:v>
                </c:pt>
                <c:pt idx="44">
                  <c:v>27.031706022520076</c:v>
                </c:pt>
                <c:pt idx="45">
                  <c:v>26.614573342286874</c:v>
                </c:pt>
                <c:pt idx="46">
                  <c:v>25.333684051092199</c:v>
                </c:pt>
                <c:pt idx="47">
                  <c:v>27.232500530500104</c:v>
                </c:pt>
                <c:pt idx="48">
                  <c:v>27.655741711309666</c:v>
                </c:pt>
                <c:pt idx="49">
                  <c:v>26.761693143402997</c:v>
                </c:pt>
                <c:pt idx="50">
                  <c:v>26.099670097925909</c:v>
                </c:pt>
                <c:pt idx="51">
                  <c:v>24.29764126076217</c:v>
                </c:pt>
                <c:pt idx="52">
                  <c:v>27.826440706010814</c:v>
                </c:pt>
                <c:pt idx="53">
                  <c:v>26.624877883232823</c:v>
                </c:pt>
                <c:pt idx="54">
                  <c:v>26.210955064952945</c:v>
                </c:pt>
                <c:pt idx="55">
                  <c:v>27.135875334147876</c:v>
                </c:pt>
                <c:pt idx="56">
                  <c:v>24.882314912961512</c:v>
                </c:pt>
                <c:pt idx="57">
                  <c:v>26.767166388007269</c:v>
                </c:pt>
                <c:pt idx="58">
                  <c:v>25.31691073260458</c:v>
                </c:pt>
                <c:pt idx="59">
                  <c:v>24.632753808390873</c:v>
                </c:pt>
                <c:pt idx="60">
                  <c:v>27.402736270383233</c:v>
                </c:pt>
                <c:pt idx="61">
                  <c:v>25.102750694251206</c:v>
                </c:pt>
                <c:pt idx="62">
                  <c:v>27.403633341389423</c:v>
                </c:pt>
                <c:pt idx="63">
                  <c:v>24.318872289620529</c:v>
                </c:pt>
                <c:pt idx="64">
                  <c:v>26.707417178697757</c:v>
                </c:pt>
                <c:pt idx="65">
                  <c:v>25.82136202163996</c:v>
                </c:pt>
                <c:pt idx="66">
                  <c:v>25.309194187927318</c:v>
                </c:pt>
                <c:pt idx="67">
                  <c:v>27.432680479512083</c:v>
                </c:pt>
                <c:pt idx="68">
                  <c:v>26.036847316102762</c:v>
                </c:pt>
                <c:pt idx="69">
                  <c:v>25.597030381993235</c:v>
                </c:pt>
                <c:pt idx="70">
                  <c:v>26.445555403674149</c:v>
                </c:pt>
                <c:pt idx="71">
                  <c:v>27.503726489086233</c:v>
                </c:pt>
                <c:pt idx="72">
                  <c:v>25.748653711688419</c:v>
                </c:pt>
                <c:pt idx="73">
                  <c:v>26.4699927544481</c:v>
                </c:pt>
                <c:pt idx="74">
                  <c:v>25.167485728907213</c:v>
                </c:pt>
                <c:pt idx="75">
                  <c:v>27.284535916720731</c:v>
                </c:pt>
                <c:pt idx="76">
                  <c:v>25.855268410583989</c:v>
                </c:pt>
                <c:pt idx="77">
                  <c:v>26.711986851610646</c:v>
                </c:pt>
                <c:pt idx="78">
                  <c:v>24.901041068823314</c:v>
                </c:pt>
                <c:pt idx="79">
                  <c:v>23.345747866939327</c:v>
                </c:pt>
                <c:pt idx="80">
                  <c:v>24.825032688042548</c:v>
                </c:pt>
                <c:pt idx="81">
                  <c:v>22.750799772832451</c:v>
                </c:pt>
                <c:pt idx="82">
                  <c:v>20.060669163774048</c:v>
                </c:pt>
                <c:pt idx="83">
                  <c:v>20.486495522746818</c:v>
                </c:pt>
                <c:pt idx="84">
                  <c:v>21.03878350223949</c:v>
                </c:pt>
                <c:pt idx="85">
                  <c:v>19.273068263836546</c:v>
                </c:pt>
                <c:pt idx="86">
                  <c:v>18.917552299229111</c:v>
                </c:pt>
                <c:pt idx="87">
                  <c:v>17.805713785936071</c:v>
                </c:pt>
                <c:pt idx="88">
                  <c:v>17.6176689781548</c:v>
                </c:pt>
                <c:pt idx="89">
                  <c:v>16.573982393517326</c:v>
                </c:pt>
                <c:pt idx="90">
                  <c:v>16.692950106059978</c:v>
                </c:pt>
                <c:pt idx="91">
                  <c:v>17.813560112320602</c:v>
                </c:pt>
                <c:pt idx="92">
                  <c:v>15.987139278302154</c:v>
                </c:pt>
                <c:pt idx="93">
                  <c:v>15.549395670765275</c:v>
                </c:pt>
                <c:pt idx="94">
                  <c:v>14.446201484907695</c:v>
                </c:pt>
                <c:pt idx="95">
                  <c:v>13.675050789448662</c:v>
                </c:pt>
                <c:pt idx="96">
                  <c:v>16.555176013321194</c:v>
                </c:pt>
                <c:pt idx="97">
                  <c:v>16.960020098761564</c:v>
                </c:pt>
              </c:numCache>
            </c:numRef>
          </c:yVal>
          <c:smooth val="0"/>
          <c:extLst>
            <c:ext xmlns:c16="http://schemas.microsoft.com/office/drawing/2014/chart" uri="{C3380CC4-5D6E-409C-BE32-E72D297353CC}">
              <c16:uniqueId val="{00000000-9FA5-407C-A7FD-8E5501BE61DB}"/>
            </c:ext>
          </c:extLst>
        </c:ser>
        <c:dLbls>
          <c:showLegendKey val="0"/>
          <c:showVal val="0"/>
          <c:showCatName val="0"/>
          <c:showSerName val="0"/>
          <c:showPercent val="0"/>
          <c:showBubbleSize val="0"/>
        </c:dLbls>
        <c:axId val="1506072256"/>
        <c:axId val="1506081824"/>
      </c:scatterChart>
      <c:valAx>
        <c:axId val="1506072256"/>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Percentile of income distribution</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506081824"/>
        <c:crosses val="autoZero"/>
        <c:crossBetween val="midCat"/>
      </c:valAx>
      <c:valAx>
        <c:axId val="1506081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Real growth (in percent)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5060722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Global incidence curves 1988-2008 and 2008-18</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'New elephant'!$Y$5</c:f>
              <c:strCache>
                <c:ptCount val="1"/>
                <c:pt idx="0">
                  <c:v>1988-08</c:v>
                </c:pt>
              </c:strCache>
            </c:strRef>
          </c:tx>
          <c:spPr>
            <a:ln w="57150" cap="rnd">
              <a:solidFill>
                <a:schemeClr val="accent1"/>
              </a:solidFill>
              <a:round/>
            </a:ln>
            <a:effectLst/>
          </c:spPr>
          <c:marker>
            <c:symbol val="none"/>
          </c:marker>
          <c:cat>
            <c:strRef>
              <c:f>'New elephant'!$S$6:$S$26</c:f>
              <c:strCach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96-99</c:v>
                </c:pt>
                <c:pt idx="20">
                  <c:v>Top 1%</c:v>
                </c:pt>
              </c:strCache>
            </c:strRef>
          </c:cat>
          <c:val>
            <c:numRef>
              <c:f>'New elephant'!$Y$6:$Y$26</c:f>
              <c:numCache>
                <c:formatCode>0.0</c:formatCode>
                <c:ptCount val="21"/>
                <c:pt idx="0">
                  <c:v>1.3327481547548456</c:v>
                </c:pt>
                <c:pt idx="1">
                  <c:v>3.0827397244991346</c:v>
                </c:pt>
                <c:pt idx="2">
                  <c:v>3.1302861084087477</c:v>
                </c:pt>
                <c:pt idx="3">
                  <c:v>3.3126774798192518</c:v>
                </c:pt>
                <c:pt idx="4">
                  <c:v>3.6278494550777216</c:v>
                </c:pt>
                <c:pt idx="5">
                  <c:v>3.9736075712275682</c:v>
                </c:pt>
                <c:pt idx="6">
                  <c:v>4.4593647634781641</c:v>
                </c:pt>
                <c:pt idx="7">
                  <c:v>4.7632303820042017</c:v>
                </c:pt>
                <c:pt idx="8">
                  <c:v>4.8432438858672828</c:v>
                </c:pt>
                <c:pt idx="9">
                  <c:v>4.9176021736804527</c:v>
                </c:pt>
                <c:pt idx="10">
                  <c:v>5.390442497383539</c:v>
                </c:pt>
                <c:pt idx="11">
                  <c:v>5.0549831019042992</c:v>
                </c:pt>
                <c:pt idx="12">
                  <c:v>4.6476327058143143</c:v>
                </c:pt>
                <c:pt idx="13">
                  <c:v>4.4593254100087849</c:v>
                </c:pt>
                <c:pt idx="14">
                  <c:v>2.3508680589937727</c:v>
                </c:pt>
                <c:pt idx="15">
                  <c:v>0.12022324132018104</c:v>
                </c:pt>
                <c:pt idx="16">
                  <c:v>0.34231654329730482</c:v>
                </c:pt>
                <c:pt idx="17">
                  <c:v>0.52976117192628225</c:v>
                </c:pt>
                <c:pt idx="18">
                  <c:v>1.453400679714874</c:v>
                </c:pt>
                <c:pt idx="19">
                  <c:v>2.2539824470873868</c:v>
                </c:pt>
                <c:pt idx="20">
                  <c:v>4.7648104785452388</c:v>
                </c:pt>
              </c:numCache>
            </c:numRef>
          </c:val>
          <c:smooth val="0"/>
          <c:extLst>
            <c:ext xmlns:c16="http://schemas.microsoft.com/office/drawing/2014/chart" uri="{C3380CC4-5D6E-409C-BE32-E72D297353CC}">
              <c16:uniqueId val="{00000000-0962-4107-BEF6-2A2A119CDDA8}"/>
            </c:ext>
          </c:extLst>
        </c:ser>
        <c:ser>
          <c:idx val="1"/>
          <c:order val="1"/>
          <c:tx>
            <c:strRef>
              <c:f>'New elephant'!$X$5</c:f>
              <c:strCache>
                <c:ptCount val="1"/>
                <c:pt idx="0">
                  <c:v>2008-18</c:v>
                </c:pt>
              </c:strCache>
            </c:strRef>
          </c:tx>
          <c:spPr>
            <a:ln w="57150" cap="rnd">
              <a:solidFill>
                <a:schemeClr val="accent2"/>
              </a:solidFill>
              <a:round/>
            </a:ln>
            <a:effectLst/>
          </c:spPr>
          <c:marker>
            <c:symbol val="none"/>
          </c:marker>
          <c:cat>
            <c:strRef>
              <c:f>'New elephant'!$S$6:$S$26</c:f>
              <c:strCach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96-99</c:v>
                </c:pt>
                <c:pt idx="20">
                  <c:v>Top 1%</c:v>
                </c:pt>
              </c:strCache>
            </c:strRef>
          </c:cat>
          <c:val>
            <c:numRef>
              <c:f>'New elephant'!$X$6:$X$26</c:f>
              <c:numCache>
                <c:formatCode>0.0</c:formatCode>
                <c:ptCount val="21"/>
                <c:pt idx="0">
                  <c:v>8.2624319954256009</c:v>
                </c:pt>
                <c:pt idx="1">
                  <c:v>7.9654862287256378</c:v>
                </c:pt>
                <c:pt idx="2">
                  <c:v>7.5973138289298525</c:v>
                </c:pt>
                <c:pt idx="3">
                  <c:v>7.3093790153903937</c:v>
                </c:pt>
                <c:pt idx="4">
                  <c:v>7.0808025451637002</c:v>
                </c:pt>
                <c:pt idx="5">
                  <c:v>6.9154860215068004</c:v>
                </c:pt>
                <c:pt idx="6">
                  <c:v>6.9921215472566578</c:v>
                </c:pt>
                <c:pt idx="7">
                  <c:v>7.117266277036971</c:v>
                </c:pt>
                <c:pt idx="8">
                  <c:v>7.0610477435163022</c:v>
                </c:pt>
                <c:pt idx="9">
                  <c:v>6.9711560503658454</c:v>
                </c:pt>
                <c:pt idx="10">
                  <c:v>6.7926412590713747</c:v>
                </c:pt>
                <c:pt idx="11">
                  <c:v>6.5197900835451739</c:v>
                </c:pt>
                <c:pt idx="12">
                  <c:v>6.160827582015993</c:v>
                </c:pt>
                <c:pt idx="13">
                  <c:v>5.8247140038220291</c:v>
                </c:pt>
                <c:pt idx="14">
                  <c:v>5.3672344619375645</c:v>
                </c:pt>
                <c:pt idx="15">
                  <c:v>4.6728389731806486</c:v>
                </c:pt>
                <c:pt idx="16">
                  <c:v>3.4374884772968128</c:v>
                </c:pt>
                <c:pt idx="17">
                  <c:v>2.2935686896400354</c:v>
                </c:pt>
                <c:pt idx="18">
                  <c:v>1.7201315629625569</c:v>
                </c:pt>
                <c:pt idx="19">
                  <c:v>1.4465275537713929</c:v>
                </c:pt>
                <c:pt idx="20">
                  <c:v>1.1750823053512605</c:v>
                </c:pt>
              </c:numCache>
            </c:numRef>
          </c:val>
          <c:smooth val="0"/>
          <c:extLst>
            <c:ext xmlns:c16="http://schemas.microsoft.com/office/drawing/2014/chart" uri="{C3380CC4-5D6E-409C-BE32-E72D297353CC}">
              <c16:uniqueId val="{00000001-0962-4107-BEF6-2A2A119CDDA8}"/>
            </c:ext>
          </c:extLst>
        </c:ser>
        <c:dLbls>
          <c:showLegendKey val="0"/>
          <c:showVal val="0"/>
          <c:showCatName val="0"/>
          <c:showSerName val="0"/>
          <c:showPercent val="0"/>
          <c:showBubbleSize val="0"/>
        </c:dLbls>
        <c:smooth val="0"/>
        <c:axId val="514136232"/>
        <c:axId val="514142136"/>
      </c:lineChart>
      <c:catAx>
        <c:axId val="514136232"/>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err="1"/>
                  <a:t>Ventile</a:t>
                </a:r>
                <a:r>
                  <a:rPr lang="en-US" sz="1400" dirty="0"/>
                  <a:t> of global income distribution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14142136"/>
        <c:crosses val="autoZero"/>
        <c:auto val="1"/>
        <c:lblAlgn val="ctr"/>
        <c:lblOffset val="100"/>
        <c:noMultiLvlLbl val="0"/>
      </c:catAx>
      <c:valAx>
        <c:axId val="5141421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Annual</a:t>
                </a:r>
                <a:r>
                  <a:rPr lang="en-US" sz="1400" baseline="0" dirty="0"/>
                  <a:t> real per capita income growth (in %)</a:t>
                </a:r>
                <a:endParaRPr lang="en-US" sz="1400" dirty="0"/>
              </a:p>
            </c:rich>
          </c:tx>
          <c:layout>
            <c:manualLayout>
              <c:xMode val="edge"/>
              <c:yMode val="edge"/>
              <c:x val="1.4098882065058903E-3"/>
              <c:y val="0.1413526803857881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4136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cat>
            <c:strRef>
              <c:f>'New elephant'!$S$6:$S$26</c:f>
              <c:strCache>
                <c:ptCount val="21"/>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96-99</c:v>
                </c:pt>
                <c:pt idx="20">
                  <c:v>Top 1%</c:v>
                </c:pt>
              </c:strCache>
            </c:strRef>
          </c:cat>
          <c:val>
            <c:numRef>
              <c:f>'New elephant'!$AA$6:$AA$26</c:f>
              <c:numCache>
                <c:formatCode>0</c:formatCode>
                <c:ptCount val="21"/>
                <c:pt idx="0">
                  <c:v>226.90005500000007</c:v>
                </c:pt>
                <c:pt idx="1">
                  <c:v>405.84150600000004</c:v>
                </c:pt>
                <c:pt idx="2">
                  <c:v>521.46281599999998</c:v>
                </c:pt>
                <c:pt idx="3">
                  <c:v>629.33458400000006</c:v>
                </c:pt>
                <c:pt idx="4">
                  <c:v>738.77339799999993</c:v>
                </c:pt>
                <c:pt idx="5">
                  <c:v>855.27814999999964</c:v>
                </c:pt>
                <c:pt idx="6">
                  <c:v>1023.4962920000007</c:v>
                </c:pt>
                <c:pt idx="7">
                  <c:v>1227.7262599999999</c:v>
                </c:pt>
                <c:pt idx="8">
                  <c:v>1431.73244</c:v>
                </c:pt>
                <c:pt idx="9">
                  <c:v>1665.6327200000007</c:v>
                </c:pt>
                <c:pt idx="10">
                  <c:v>1925.2537400000001</c:v>
                </c:pt>
                <c:pt idx="11">
                  <c:v>2201.4034999999994</c:v>
                </c:pt>
                <c:pt idx="12">
                  <c:v>2499.3520000000008</c:v>
                </c:pt>
                <c:pt idx="13">
                  <c:v>2874.9543999999992</c:v>
                </c:pt>
                <c:pt idx="14">
                  <c:v>3288.1015799999986</c:v>
                </c:pt>
                <c:pt idx="15">
                  <c:v>3666.6496399999996</c:v>
                </c:pt>
                <c:pt idx="16">
                  <c:v>3617.5547599999991</c:v>
                </c:pt>
                <c:pt idx="17">
                  <c:v>3330.736399999998</c:v>
                </c:pt>
                <c:pt idx="18">
                  <c:v>3623.8273999999983</c:v>
                </c:pt>
                <c:pt idx="19">
                  <c:v>4996.739999999998</c:v>
                </c:pt>
                <c:pt idx="20">
                  <c:v>9229.4839999999967</c:v>
                </c:pt>
              </c:numCache>
            </c:numRef>
          </c:val>
          <c:extLst>
            <c:ext xmlns:c16="http://schemas.microsoft.com/office/drawing/2014/chart" uri="{C3380CC4-5D6E-409C-BE32-E72D297353CC}">
              <c16:uniqueId val="{00000000-0A00-400D-8F23-03C69AE27BAD}"/>
            </c:ext>
          </c:extLst>
        </c:ser>
        <c:dLbls>
          <c:showLegendKey val="0"/>
          <c:showVal val="0"/>
          <c:showCatName val="0"/>
          <c:showSerName val="0"/>
          <c:showPercent val="0"/>
          <c:showBubbleSize val="0"/>
        </c:dLbls>
        <c:gapWidth val="219"/>
        <c:overlap val="-27"/>
        <c:axId val="564511400"/>
        <c:axId val="564509104"/>
      </c:barChart>
      <c:catAx>
        <c:axId val="564511400"/>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Ventiles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564509104"/>
        <c:crosses val="autoZero"/>
        <c:auto val="1"/>
        <c:lblAlgn val="ctr"/>
        <c:lblOffset val="100"/>
        <c:noMultiLvlLbl val="0"/>
      </c:catAx>
      <c:valAx>
        <c:axId val="5645091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Constant PPP dollars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64511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China_urban!$G$9</c:f>
              <c:strCache>
                <c:ptCount val="1"/>
                <c:pt idx="0">
                  <c:v>1988</c:v>
                </c:pt>
              </c:strCache>
            </c:strRef>
          </c:tx>
          <c:spPr>
            <a:ln w="57150" cap="rnd">
              <a:solidFill>
                <a:srgbClr val="4472C4"/>
              </a:solidFill>
              <a:round/>
            </a:ln>
            <a:effectLst/>
          </c:spPr>
          <c:marker>
            <c:symbol val="none"/>
          </c:marker>
          <c:cat>
            <c:numRef>
              <c:f>China_urban!$F$10:$F$19</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China_urban!$G$10:$G$19</c:f>
              <c:numCache>
                <c:formatCode>General</c:formatCode>
                <c:ptCount val="10"/>
                <c:pt idx="0">
                  <c:v>14</c:v>
                </c:pt>
                <c:pt idx="1">
                  <c:v>23</c:v>
                </c:pt>
                <c:pt idx="2">
                  <c:v>34</c:v>
                </c:pt>
                <c:pt idx="3">
                  <c:v>38</c:v>
                </c:pt>
                <c:pt idx="4">
                  <c:v>44</c:v>
                </c:pt>
                <c:pt idx="5">
                  <c:v>48</c:v>
                </c:pt>
                <c:pt idx="6">
                  <c:v>50</c:v>
                </c:pt>
                <c:pt idx="7">
                  <c:v>54</c:v>
                </c:pt>
                <c:pt idx="8">
                  <c:v>58</c:v>
                </c:pt>
                <c:pt idx="9">
                  <c:v>66</c:v>
                </c:pt>
              </c:numCache>
            </c:numRef>
          </c:val>
          <c:smooth val="0"/>
          <c:extLst>
            <c:ext xmlns:c16="http://schemas.microsoft.com/office/drawing/2014/chart" uri="{C3380CC4-5D6E-409C-BE32-E72D297353CC}">
              <c16:uniqueId val="{00000000-48F6-4DE9-8FDC-A954E57C3536}"/>
            </c:ext>
          </c:extLst>
        </c:ser>
        <c:ser>
          <c:idx val="1"/>
          <c:order val="1"/>
          <c:tx>
            <c:strRef>
              <c:f>China_urban!$J$9</c:f>
              <c:strCache>
                <c:ptCount val="1"/>
                <c:pt idx="0">
                  <c:v>2018</c:v>
                </c:pt>
              </c:strCache>
            </c:strRef>
          </c:tx>
          <c:spPr>
            <a:ln w="38100" cap="rnd">
              <a:solidFill>
                <a:srgbClr val="FF0000"/>
              </a:solidFill>
              <a:round/>
            </a:ln>
            <a:effectLst/>
          </c:spPr>
          <c:marker>
            <c:symbol val="none"/>
          </c:marker>
          <c:val>
            <c:numRef>
              <c:f>China_urban!$J$10:$J$19</c:f>
              <c:numCache>
                <c:formatCode>General</c:formatCode>
                <c:ptCount val="10"/>
                <c:pt idx="0">
                  <c:v>32</c:v>
                </c:pt>
                <c:pt idx="1">
                  <c:v>49</c:v>
                </c:pt>
                <c:pt idx="2">
                  <c:v>58</c:v>
                </c:pt>
                <c:pt idx="3">
                  <c:v>64</c:v>
                </c:pt>
                <c:pt idx="4">
                  <c:v>70</c:v>
                </c:pt>
                <c:pt idx="5">
                  <c:v>75</c:v>
                </c:pt>
                <c:pt idx="6">
                  <c:v>79</c:v>
                </c:pt>
                <c:pt idx="7">
                  <c:v>84</c:v>
                </c:pt>
                <c:pt idx="8">
                  <c:v>88</c:v>
                </c:pt>
                <c:pt idx="9">
                  <c:v>96</c:v>
                </c:pt>
              </c:numCache>
            </c:numRef>
          </c:val>
          <c:smooth val="0"/>
          <c:extLst>
            <c:ext xmlns:c16="http://schemas.microsoft.com/office/drawing/2014/chart" uri="{C3380CC4-5D6E-409C-BE32-E72D297353CC}">
              <c16:uniqueId val="{00000001-48F6-4DE9-8FDC-A954E57C3536}"/>
            </c:ext>
          </c:extLst>
        </c:ser>
        <c:dLbls>
          <c:showLegendKey val="0"/>
          <c:showVal val="0"/>
          <c:showCatName val="0"/>
          <c:showSerName val="0"/>
          <c:showPercent val="0"/>
          <c:showBubbleSize val="0"/>
        </c:dLbls>
        <c:smooth val="0"/>
        <c:axId val="272871808"/>
        <c:axId val="387180032"/>
      </c:lineChart>
      <c:catAx>
        <c:axId val="27287180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Chinese urban decile</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87180032"/>
        <c:crosses val="autoZero"/>
        <c:auto val="1"/>
        <c:lblAlgn val="ctr"/>
        <c:lblOffset val="100"/>
        <c:noMultiLvlLbl val="0"/>
      </c:catAx>
      <c:valAx>
        <c:axId val="38718003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dirty="0"/>
                  <a:t>Global percentile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72871808"/>
        <c:crosses val="autoZero"/>
        <c:crossBetween val="between"/>
      </c:valAx>
      <c:spPr>
        <a:noFill/>
        <a:ln>
          <a:noFill/>
        </a:ln>
        <a:effectLst/>
      </c:spPr>
    </c:plotArea>
    <c:legend>
      <c:legendPos val="r"/>
      <c:layout>
        <c:manualLayout>
          <c:xMode val="edge"/>
          <c:yMode val="edge"/>
          <c:x val="0.86431270576796226"/>
          <c:y val="0.32410094484120133"/>
          <c:w val="0.13340223302658336"/>
          <c:h val="0.1187127418054658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0.14417</cdr:x>
      <cdr:y>0.30101</cdr:y>
    </cdr:from>
    <cdr:to>
      <cdr:x>0.35583</cdr:x>
      <cdr:y>0.46414</cdr:y>
    </cdr:to>
    <cdr:sp macro="" textlink="">
      <cdr:nvSpPr>
        <cdr:cNvPr id="2" name="TextBox 1"/>
        <cdr:cNvSpPr txBox="1"/>
      </cdr:nvSpPr>
      <cdr:spPr>
        <a:xfrm xmlns:a="http://schemas.openxmlformats.org/drawingml/2006/main">
          <a:off x="1243542" y="1887506"/>
          <a:ext cx="1825625" cy="102291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a:t>Industrial Revolution </a:t>
          </a:r>
          <a:r>
            <a:rPr lang="en-US" sz="1600" baseline="0"/>
            <a:t>and the rise of the West</a:t>
          </a:r>
          <a:endParaRPr lang="en-US" sz="1600"/>
        </a:p>
      </cdr:txBody>
    </cdr:sp>
  </cdr:relSizeAnchor>
  <cdr:relSizeAnchor xmlns:cdr="http://schemas.openxmlformats.org/drawingml/2006/chartDrawing">
    <cdr:from>
      <cdr:x>0.42536</cdr:x>
      <cdr:y>0.21735</cdr:y>
    </cdr:from>
    <cdr:to>
      <cdr:x>0.63778</cdr:x>
      <cdr:y>0.33303</cdr:y>
    </cdr:to>
    <cdr:sp macro="" textlink="">
      <cdr:nvSpPr>
        <cdr:cNvPr id="3" name="TextBox 2"/>
        <cdr:cNvSpPr txBox="1"/>
      </cdr:nvSpPr>
      <cdr:spPr>
        <a:xfrm xmlns:a="http://schemas.openxmlformats.org/drawingml/2006/main">
          <a:off x="3668908" y="1362933"/>
          <a:ext cx="1832211" cy="72538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a:t>WW1 and the Great Depression</a:t>
          </a:r>
        </a:p>
      </cdr:txBody>
    </cdr:sp>
  </cdr:relSizeAnchor>
  <cdr:relSizeAnchor xmlns:cdr="http://schemas.openxmlformats.org/drawingml/2006/chartDrawing">
    <cdr:from>
      <cdr:x>0.57911</cdr:x>
      <cdr:y>0.17292</cdr:y>
    </cdr:from>
    <cdr:to>
      <cdr:x>0.86228</cdr:x>
      <cdr:y>0.24839</cdr:y>
    </cdr:to>
    <cdr:sp macro="" textlink="">
      <cdr:nvSpPr>
        <cdr:cNvPr id="4" name="TextBox 3"/>
        <cdr:cNvSpPr txBox="1"/>
      </cdr:nvSpPr>
      <cdr:spPr>
        <a:xfrm xmlns:a="http://schemas.openxmlformats.org/drawingml/2006/main">
          <a:off x="4995045" y="1084330"/>
          <a:ext cx="2442459" cy="47324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a:t>WW2 and US dominance</a:t>
          </a:r>
        </a:p>
      </cdr:txBody>
    </cdr:sp>
  </cdr:relSizeAnchor>
  <cdr:relSizeAnchor xmlns:cdr="http://schemas.openxmlformats.org/drawingml/2006/chartDrawing">
    <cdr:from>
      <cdr:x>0.85011</cdr:x>
      <cdr:y>0.32121</cdr:y>
    </cdr:from>
    <cdr:to>
      <cdr:x>0.99284</cdr:x>
      <cdr:y>0.44371</cdr:y>
    </cdr:to>
    <cdr:sp macro="" textlink="">
      <cdr:nvSpPr>
        <cdr:cNvPr id="5" name="TextBox 4"/>
        <cdr:cNvSpPr txBox="1"/>
      </cdr:nvSpPr>
      <cdr:spPr>
        <a:xfrm xmlns:a="http://schemas.openxmlformats.org/drawingml/2006/main">
          <a:off x="7355017" y="2018456"/>
          <a:ext cx="1234882" cy="7697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a:t>The rise of Asia</a:t>
          </a:r>
        </a:p>
      </cdr:txBody>
    </cdr:sp>
  </cdr:relSizeAnchor>
  <cdr:relSizeAnchor xmlns:cdr="http://schemas.openxmlformats.org/drawingml/2006/chartDrawing">
    <cdr:from>
      <cdr:x>0.60856</cdr:x>
      <cdr:y>0.10106</cdr:y>
    </cdr:from>
    <cdr:to>
      <cdr:x>0.61468</cdr:x>
      <cdr:y>0.88</cdr:y>
    </cdr:to>
    <cdr:cxnSp macro="">
      <cdr:nvCxnSpPr>
        <cdr:cNvPr id="10" name="Straight Connector 9">
          <a:extLst xmlns:a="http://schemas.openxmlformats.org/drawingml/2006/main">
            <a:ext uri="{FF2B5EF4-FFF2-40B4-BE49-F238E27FC236}">
              <a16:creationId xmlns:a16="http://schemas.microsoft.com/office/drawing/2014/main" id="{911DBDAF-7541-1DA1-A8DD-37DDFE938DA3}"/>
            </a:ext>
          </a:extLst>
        </cdr:cNvPr>
        <cdr:cNvCxnSpPr/>
      </cdr:nvCxnSpPr>
      <cdr:spPr bwMode="auto">
        <a:xfrm xmlns:a="http://schemas.openxmlformats.org/drawingml/2006/main" flipV="1">
          <a:off x="5265177" y="635016"/>
          <a:ext cx="52949" cy="4894746"/>
        </a:xfrm>
        <a:prstGeom xmlns:a="http://schemas.openxmlformats.org/drawingml/2006/main" prst="line">
          <a:avLst/>
        </a:prstGeom>
        <a:solidFill xmlns:a="http://schemas.openxmlformats.org/drawingml/2006/main">
          <a:srgbClr val="FFFFFF"/>
        </a:solidFill>
        <a:ln xmlns:a="http://schemas.openxmlformats.org/drawingml/2006/main" w="12700" cap="flat" cmpd="sng" algn="ctr">
          <a:solidFill>
            <a:srgbClr val="000000"/>
          </a:solidFill>
          <a:prstDash val="lgDash"/>
          <a:round/>
          <a:headEnd type="none" w="med" len="med"/>
          <a:tailEnd type="none" w="med" len="med"/>
        </a:ln>
        <a:effectLst xmlns:a="http://schemas.openxmlformats.org/drawingml/2006/main"/>
      </cdr:spPr>
    </cdr:cxnSp>
  </cdr:relSizeAnchor>
  <cdr:relSizeAnchor xmlns:cdr="http://schemas.openxmlformats.org/drawingml/2006/chartDrawing">
    <cdr:from>
      <cdr:x>0.79486</cdr:x>
      <cdr:y>0.10072</cdr:y>
    </cdr:from>
    <cdr:to>
      <cdr:x>0.80098</cdr:x>
      <cdr:y>0.87966</cdr:y>
    </cdr:to>
    <cdr:cxnSp macro="">
      <cdr:nvCxnSpPr>
        <cdr:cNvPr id="11" name="Straight Connector 10">
          <a:extLst xmlns:a="http://schemas.openxmlformats.org/drawingml/2006/main">
            <a:ext uri="{FF2B5EF4-FFF2-40B4-BE49-F238E27FC236}">
              <a16:creationId xmlns:a16="http://schemas.microsoft.com/office/drawing/2014/main" id="{136B4F47-FBAA-7425-B615-458E32CC0C1A}"/>
            </a:ext>
          </a:extLst>
        </cdr:cNvPr>
        <cdr:cNvCxnSpPr/>
      </cdr:nvCxnSpPr>
      <cdr:spPr bwMode="auto">
        <a:xfrm xmlns:a="http://schemas.openxmlformats.org/drawingml/2006/main" flipV="1">
          <a:off x="6877022" y="632913"/>
          <a:ext cx="52949" cy="4894745"/>
        </a:xfrm>
        <a:prstGeom xmlns:a="http://schemas.openxmlformats.org/drawingml/2006/main" prst="line">
          <a:avLst/>
        </a:prstGeom>
        <a:solidFill xmlns:a="http://schemas.openxmlformats.org/drawingml/2006/main">
          <a:srgbClr val="FFFFFF"/>
        </a:solidFill>
        <a:ln xmlns:a="http://schemas.openxmlformats.org/drawingml/2006/main" w="12700" cap="flat" cmpd="sng" algn="ctr">
          <a:solidFill>
            <a:srgbClr val="000000"/>
          </a:solidFill>
          <a:prstDash val="lgDash"/>
          <a:round/>
          <a:headEnd type="none" w="med" len="med"/>
          <a:tailEnd type="none" w="med" len="med"/>
        </a:ln>
        <a:effectLst xmlns:a="http://schemas.openxmlformats.org/drawingml/2006/main"/>
      </cdr:spPr>
    </cdr:cxnSp>
  </cdr:relSizeAnchor>
</c:userShapes>
</file>

<file path=ppt/drawings/drawing2.xml><?xml version="1.0" encoding="utf-8"?>
<c:userShapes xmlns:c="http://schemas.openxmlformats.org/drawingml/2006/chart">
  <cdr:relSizeAnchor xmlns:cdr="http://schemas.openxmlformats.org/drawingml/2006/chartDrawing">
    <cdr:from>
      <cdr:x>0.06619</cdr:x>
      <cdr:y>0.26508</cdr:y>
    </cdr:from>
    <cdr:to>
      <cdr:x>0.36285</cdr:x>
      <cdr:y>0.38525</cdr:y>
    </cdr:to>
    <cdr:sp macro="" textlink="">
      <cdr:nvSpPr>
        <cdr:cNvPr id="2" name="QuadreDeText 1"/>
        <cdr:cNvSpPr txBox="1"/>
      </cdr:nvSpPr>
      <cdr:spPr>
        <a:xfrm xmlns:a="http://schemas.openxmlformats.org/drawingml/2006/main">
          <a:off x="592298" y="1394521"/>
          <a:ext cx="2654533" cy="63218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0" eaLnBrk="1" latinLnBrk="0" hangingPunct="1"/>
          <a:r>
            <a:rPr lang="en-US" sz="1200" dirty="0">
              <a:effectLst/>
              <a:latin typeface="+mn-lt"/>
              <a:ea typeface="+mn-ea"/>
              <a:cs typeface="+mn-cs"/>
            </a:rPr>
            <a:t>The age of empires and class struggles</a:t>
          </a:r>
          <a:endParaRPr lang="en-US" sz="1200" dirty="0">
            <a:effectLst/>
          </a:endParaRPr>
        </a:p>
        <a:p xmlns:a="http://schemas.openxmlformats.org/drawingml/2006/main">
          <a:pPr rtl="0" eaLnBrk="1" latinLnBrk="0" hangingPunct="1"/>
          <a:r>
            <a:rPr lang="en-US" sz="1200" dirty="0">
              <a:effectLst/>
              <a:latin typeface="+mn-lt"/>
              <a:ea typeface="+mn-ea"/>
              <a:cs typeface="+mn-cs"/>
            </a:rPr>
            <a:t>(divergence between countries and between classes)</a:t>
          </a:r>
          <a:endParaRPr lang="en-US" sz="1200" dirty="0">
            <a:effectLst/>
          </a:endParaRPr>
        </a:p>
        <a:p xmlns:a="http://schemas.openxmlformats.org/drawingml/2006/main">
          <a:endParaRPr lang="ca-ES" sz="1100" dirty="0"/>
        </a:p>
      </cdr:txBody>
    </cdr:sp>
  </cdr:relSizeAnchor>
  <cdr:relSizeAnchor xmlns:cdr="http://schemas.openxmlformats.org/drawingml/2006/chartDrawing">
    <cdr:from>
      <cdr:x>0.49622</cdr:x>
      <cdr:y>0.06601</cdr:y>
    </cdr:from>
    <cdr:to>
      <cdr:x>0.87702</cdr:x>
      <cdr:y>0.15677</cdr:y>
    </cdr:to>
    <cdr:sp macro="" textlink="">
      <cdr:nvSpPr>
        <cdr:cNvPr id="3" name="QuadreDeText 2"/>
        <cdr:cNvSpPr txBox="1"/>
      </cdr:nvSpPr>
      <cdr:spPr>
        <a:xfrm xmlns:a="http://schemas.openxmlformats.org/drawingml/2006/main">
          <a:off x="4612104" y="401054"/>
          <a:ext cx="3539291" cy="55144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ca-ES" sz="1100"/>
        </a:p>
      </cdr:txBody>
    </cdr:sp>
  </cdr:relSizeAnchor>
  <cdr:relSizeAnchor xmlns:cdr="http://schemas.openxmlformats.org/drawingml/2006/chartDrawing">
    <cdr:from>
      <cdr:x>0.77579</cdr:x>
      <cdr:y>0.20521</cdr:y>
    </cdr:from>
    <cdr:to>
      <cdr:x>0.94606</cdr:x>
      <cdr:y>0.34382</cdr:y>
    </cdr:to>
    <cdr:sp macro="" textlink="">
      <cdr:nvSpPr>
        <cdr:cNvPr id="4" name="QuadreDeText 3"/>
        <cdr:cNvSpPr txBox="1"/>
      </cdr:nvSpPr>
      <cdr:spPr>
        <a:xfrm xmlns:a="http://schemas.openxmlformats.org/drawingml/2006/main">
          <a:off x="6941850" y="1079564"/>
          <a:ext cx="1523587" cy="72919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marL="0" marR="0" lvl="0" indent="0"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rPr>
            <a:t>The age of convergence and internal cleavages</a:t>
          </a:r>
          <a:endParaRPr lang="en-US" sz="1200" dirty="0">
            <a:effectLst/>
          </a:endParaRPr>
        </a:p>
      </cdr:txBody>
    </cdr:sp>
  </cdr:relSizeAnchor>
  <cdr:relSizeAnchor xmlns:cdr="http://schemas.openxmlformats.org/drawingml/2006/chartDrawing">
    <cdr:from>
      <cdr:x>0.41254</cdr:x>
      <cdr:y>0.09675</cdr:y>
    </cdr:from>
    <cdr:to>
      <cdr:x>0.80576</cdr:x>
      <cdr:y>0.19347</cdr:y>
    </cdr:to>
    <cdr:sp macro="" textlink="">
      <cdr:nvSpPr>
        <cdr:cNvPr id="5" name="TextBox 4">
          <a:extLst xmlns:a="http://schemas.openxmlformats.org/drawingml/2006/main">
            <a:ext uri="{FF2B5EF4-FFF2-40B4-BE49-F238E27FC236}">
              <a16:creationId xmlns:a16="http://schemas.microsoft.com/office/drawing/2014/main" id="{C4890D68-AEC5-46DB-81D7-8BD003DA952D}"/>
            </a:ext>
          </a:extLst>
        </cdr:cNvPr>
        <cdr:cNvSpPr txBox="1"/>
      </cdr:nvSpPr>
      <cdr:spPr>
        <a:xfrm xmlns:a="http://schemas.openxmlformats.org/drawingml/2006/main">
          <a:off x="3691464" y="508992"/>
          <a:ext cx="3518558" cy="50881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0" eaLnBrk="1" latinLnBrk="0" hangingPunct="1"/>
          <a:r>
            <a:rPr lang="en-US" sz="1200" dirty="0">
              <a:effectLst/>
              <a:latin typeface="+mn-lt"/>
              <a:ea typeface="+mn-ea"/>
              <a:cs typeface="+mn-cs"/>
            </a:rPr>
            <a:t>The age of the Three Worlds  and diminished class conflict (divergence at the peak)</a:t>
          </a:r>
          <a:endParaRPr lang="en-US" sz="1200" dirty="0">
            <a:effectLst/>
          </a:endParaRPr>
        </a:p>
        <a:p xmlns:a="http://schemas.openxmlformats.org/drawingml/2006/main">
          <a:endParaRPr lang="en-US"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0.55687</cdr:x>
      <cdr:y>0.12336</cdr:y>
    </cdr:from>
    <cdr:to>
      <cdr:x>0.61061</cdr:x>
      <cdr:y>0.21334</cdr:y>
    </cdr:to>
    <cdr:sp macro="" textlink="">
      <cdr:nvSpPr>
        <cdr:cNvPr id="2" name="TextBox 1"/>
        <cdr:cNvSpPr txBox="1"/>
      </cdr:nvSpPr>
      <cdr:spPr>
        <a:xfrm xmlns:a="http://schemas.openxmlformats.org/drawingml/2006/main">
          <a:off x="4343400" y="599168"/>
          <a:ext cx="419100" cy="4370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dirty="0"/>
            <a:t>A</a:t>
          </a:r>
        </a:p>
      </cdr:txBody>
    </cdr:sp>
  </cdr:relSizeAnchor>
  <cdr:relSizeAnchor xmlns:cdr="http://schemas.openxmlformats.org/drawingml/2006/chartDrawing">
    <cdr:from>
      <cdr:x>0.75338</cdr:x>
      <cdr:y>0.7445</cdr:y>
    </cdr:from>
    <cdr:to>
      <cdr:x>0.84291</cdr:x>
      <cdr:y>0.87934</cdr:y>
    </cdr:to>
    <cdr:sp macro="" textlink="">
      <cdr:nvSpPr>
        <cdr:cNvPr id="3" name="TextBox 2"/>
        <cdr:cNvSpPr txBox="1"/>
      </cdr:nvSpPr>
      <cdr:spPr>
        <a:xfrm xmlns:a="http://schemas.openxmlformats.org/drawingml/2006/main">
          <a:off x="5876073" y="3616098"/>
          <a:ext cx="698300" cy="6549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2800" dirty="0"/>
            <a:t>B</a:t>
          </a:r>
        </a:p>
      </cdr:txBody>
    </cdr:sp>
  </cdr:relSizeAnchor>
  <cdr:relSizeAnchor xmlns:cdr="http://schemas.openxmlformats.org/drawingml/2006/chartDrawing">
    <cdr:from>
      <cdr:x>0.91095</cdr:x>
      <cdr:y>0.23222</cdr:y>
    </cdr:from>
    <cdr:to>
      <cdr:x>0.98527</cdr:x>
      <cdr:y>0.31361</cdr:y>
    </cdr:to>
    <cdr:sp macro="" textlink="">
      <cdr:nvSpPr>
        <cdr:cNvPr id="4" name="TextBox 3"/>
        <cdr:cNvSpPr txBox="1"/>
      </cdr:nvSpPr>
      <cdr:spPr>
        <a:xfrm xmlns:a="http://schemas.openxmlformats.org/drawingml/2006/main">
          <a:off x="7105054" y="1127904"/>
          <a:ext cx="579667" cy="39531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2800" dirty="0"/>
            <a:t>C</a:t>
          </a:r>
        </a:p>
      </cdr:txBody>
    </cdr:sp>
  </cdr:relSizeAnchor>
</c:userShapes>
</file>

<file path=ppt/drawings/drawing4.xml><?xml version="1.0" encoding="utf-8"?>
<c:userShapes xmlns:c="http://schemas.openxmlformats.org/drawingml/2006/chart">
  <cdr:relSizeAnchor xmlns:cdr="http://schemas.openxmlformats.org/drawingml/2006/chartDrawing">
    <cdr:from>
      <cdr:x>0.58167</cdr:x>
      <cdr:y>0.94345</cdr:y>
    </cdr:from>
    <cdr:to>
      <cdr:x>1</cdr:x>
      <cdr:y>1</cdr:y>
    </cdr:to>
    <cdr:sp macro="" textlink="">
      <cdr:nvSpPr>
        <cdr:cNvPr id="2" name="TextBox 1">
          <a:extLst xmlns:a="http://schemas.openxmlformats.org/drawingml/2006/main">
            <a:ext uri="{FF2B5EF4-FFF2-40B4-BE49-F238E27FC236}">
              <a16:creationId xmlns:a16="http://schemas.microsoft.com/office/drawing/2014/main" id="{8F75131A-470E-22DF-7342-34ABD88096FD}"/>
            </a:ext>
          </a:extLst>
        </cdr:cNvPr>
        <cdr:cNvSpPr txBox="1"/>
      </cdr:nvSpPr>
      <cdr:spPr>
        <a:xfrm xmlns:a="http://schemas.openxmlformats.org/drawingml/2006/main">
          <a:off x="6075335" y="4898066"/>
          <a:ext cx="3170399" cy="27699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0.13514</cdr:x>
      <cdr:y>0.14884</cdr:y>
    </cdr:from>
    <cdr:to>
      <cdr:x>0.40372</cdr:x>
      <cdr:y>0.26512</cdr:y>
    </cdr:to>
    <cdr:sp macro="" textlink="">
      <cdr:nvSpPr>
        <cdr:cNvPr id="2" name="TextBox 1">
          <a:extLst xmlns:a="http://schemas.openxmlformats.org/drawingml/2006/main">
            <a:ext uri="{FF2B5EF4-FFF2-40B4-BE49-F238E27FC236}">
              <a16:creationId xmlns:a16="http://schemas.microsoft.com/office/drawing/2014/main" id="{66B09FBF-E185-90A9-EDB2-D8457965548F}"/>
            </a:ext>
          </a:extLst>
        </cdr:cNvPr>
        <cdr:cNvSpPr txBox="1"/>
      </cdr:nvSpPr>
      <cdr:spPr>
        <a:xfrm xmlns:a="http://schemas.openxmlformats.org/drawingml/2006/main">
          <a:off x="1172308" y="937875"/>
          <a:ext cx="2329971" cy="73266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a:t>2008-18 with Indian consumption data</a:t>
          </a:r>
        </a:p>
      </cdr:txBody>
    </cdr:sp>
  </cdr:relSizeAnchor>
  <cdr:relSizeAnchor xmlns:cdr="http://schemas.openxmlformats.org/drawingml/2006/chartDrawing">
    <cdr:from>
      <cdr:x>0.30912</cdr:x>
      <cdr:y>0.34419</cdr:y>
    </cdr:from>
    <cdr:to>
      <cdr:x>0.56757</cdr:x>
      <cdr:y>0.44651</cdr:y>
    </cdr:to>
    <cdr:sp macro="" textlink="">
      <cdr:nvSpPr>
        <cdr:cNvPr id="3" name="TextBox 2">
          <a:extLst xmlns:a="http://schemas.openxmlformats.org/drawingml/2006/main">
            <a:ext uri="{FF2B5EF4-FFF2-40B4-BE49-F238E27FC236}">
              <a16:creationId xmlns:a16="http://schemas.microsoft.com/office/drawing/2014/main" id="{5229FF1D-A080-C90A-9113-263FDD9A085C}"/>
            </a:ext>
          </a:extLst>
        </cdr:cNvPr>
        <cdr:cNvSpPr txBox="1"/>
      </cdr:nvSpPr>
      <cdr:spPr>
        <a:xfrm xmlns:a="http://schemas.openxmlformats.org/drawingml/2006/main">
          <a:off x="2681672" y="2168800"/>
          <a:ext cx="2242020" cy="64473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a:t>2008-18 with  Indian</a:t>
          </a:r>
          <a:r>
            <a:rPr lang="en-US" sz="1600" baseline="0"/>
            <a:t> income data </a:t>
          </a:r>
          <a:endParaRPr lang="en-US" sz="1600"/>
        </a:p>
      </cdr:txBody>
    </cdr:sp>
  </cdr:relSizeAnchor>
  <cdr:relSizeAnchor xmlns:cdr="http://schemas.openxmlformats.org/drawingml/2006/chartDrawing">
    <cdr:from>
      <cdr:x>0.16048</cdr:x>
      <cdr:y>0.25116</cdr:y>
    </cdr:from>
    <cdr:to>
      <cdr:x>0.2044</cdr:x>
      <cdr:y>0.32791</cdr:y>
    </cdr:to>
    <cdr:cxnSp macro="">
      <cdr:nvCxnSpPr>
        <cdr:cNvPr id="5" name="Straight Arrow Connector 4">
          <a:extLst xmlns:a="http://schemas.openxmlformats.org/drawingml/2006/main">
            <a:ext uri="{FF2B5EF4-FFF2-40B4-BE49-F238E27FC236}">
              <a16:creationId xmlns:a16="http://schemas.microsoft.com/office/drawing/2014/main" id="{E1AE3BFD-3E61-8102-EA85-D609594DD324}"/>
            </a:ext>
          </a:extLst>
        </cdr:cNvPr>
        <cdr:cNvCxnSpPr/>
      </cdr:nvCxnSpPr>
      <cdr:spPr>
        <a:xfrm xmlns:a="http://schemas.openxmlformats.org/drawingml/2006/main" flipH="1">
          <a:off x="1392134" y="1582595"/>
          <a:ext cx="381010" cy="48361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0.38345</cdr:x>
      <cdr:y>0.56512</cdr:y>
    </cdr:from>
    <cdr:to>
      <cdr:x>0.52027</cdr:x>
      <cdr:y>0.62791</cdr:y>
    </cdr:to>
    <cdr:sp macro="" textlink="">
      <cdr:nvSpPr>
        <cdr:cNvPr id="4" name="TextBox 3">
          <a:extLst xmlns:a="http://schemas.openxmlformats.org/drawingml/2006/main">
            <a:ext uri="{FF2B5EF4-FFF2-40B4-BE49-F238E27FC236}">
              <a16:creationId xmlns:a16="http://schemas.microsoft.com/office/drawing/2014/main" id="{C5CC29E8-ED0F-077D-5DAA-0CE31529E0BC}"/>
            </a:ext>
          </a:extLst>
        </cdr:cNvPr>
        <cdr:cNvSpPr txBox="1"/>
      </cdr:nvSpPr>
      <cdr:spPr>
        <a:xfrm xmlns:a="http://schemas.openxmlformats.org/drawingml/2006/main">
          <a:off x="3326424" y="3560884"/>
          <a:ext cx="1186961" cy="39565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800"/>
            <a:t>1988-2008</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1C6EA5-D953-433F-872F-5713C0358A79}" type="datetimeFigureOut">
              <a:rPr lang="en-US" smtClean="0"/>
              <a:t>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DECDA6-4EAB-435B-980B-534120229928}" type="slidenum">
              <a:rPr lang="en-US" smtClean="0"/>
              <a:t>‹#›</a:t>
            </a:fld>
            <a:endParaRPr lang="en-US" dirty="0"/>
          </a:p>
        </p:txBody>
      </p:sp>
    </p:spTree>
    <p:extLst>
      <p:ext uri="{BB962C8B-B14F-4D97-AF65-F5344CB8AC3E}">
        <p14:creationId xmlns:p14="http://schemas.microsoft.com/office/powerpoint/2010/main" val="4087588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DECDA6-4EAB-435B-980B-534120229928}" type="slidenum">
              <a:rPr lang="en-US" smtClean="0"/>
              <a:t>21</a:t>
            </a:fld>
            <a:endParaRPr lang="en-US" dirty="0"/>
          </a:p>
        </p:txBody>
      </p:sp>
    </p:spTree>
    <p:extLst>
      <p:ext uri="{BB962C8B-B14F-4D97-AF65-F5344CB8AC3E}">
        <p14:creationId xmlns:p14="http://schemas.microsoft.com/office/powerpoint/2010/main" val="408816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DECDA6-4EAB-435B-980B-534120229928}" type="slidenum">
              <a:rPr lang="en-US" smtClean="0"/>
              <a:t>52</a:t>
            </a:fld>
            <a:endParaRPr lang="en-US" dirty="0"/>
          </a:p>
        </p:txBody>
      </p:sp>
    </p:spTree>
    <p:extLst>
      <p:ext uri="{BB962C8B-B14F-4D97-AF65-F5344CB8AC3E}">
        <p14:creationId xmlns:p14="http://schemas.microsoft.com/office/powerpoint/2010/main" val="331301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1710366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291287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21914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306318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245749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4208539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57307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4067352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386479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112194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63D534-4E97-4C90-BC18-8E2BFB6944DE}" type="datetimeFigureOut">
              <a:rPr lang="en-US" smtClean="0"/>
              <a:t>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CFB3A63-0697-409B-97F2-83D33ECCF1E3}" type="slidenum">
              <a:rPr lang="en-US" smtClean="0"/>
              <a:t>‹#›</a:t>
            </a:fld>
            <a:endParaRPr lang="en-US" dirty="0"/>
          </a:p>
        </p:txBody>
      </p:sp>
    </p:spTree>
    <p:extLst>
      <p:ext uri="{BB962C8B-B14F-4D97-AF65-F5344CB8AC3E}">
        <p14:creationId xmlns:p14="http://schemas.microsoft.com/office/powerpoint/2010/main" val="226408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63D534-4E97-4C90-BC18-8E2BFB6944DE}" type="datetimeFigureOut">
              <a:rPr lang="en-US" smtClean="0"/>
              <a:t>3/1/2024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B3A63-0697-409B-97F2-83D33ECCF1E3}" type="slidenum">
              <a:rPr lang="en-US" smtClean="0"/>
              <a:t>‹#›</a:t>
            </a:fld>
            <a:endParaRPr lang="en-US" dirty="0"/>
          </a:p>
        </p:txBody>
      </p:sp>
    </p:spTree>
    <p:extLst>
      <p:ext uri="{BB962C8B-B14F-4D97-AF65-F5344CB8AC3E}">
        <p14:creationId xmlns:p14="http://schemas.microsoft.com/office/powerpoint/2010/main" val="123904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null)"/><Relationship Id="rId2" Type="http://schemas.openxmlformats.org/officeDocument/2006/relationships/image" Target="../media/image15.(nul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8.(null)"/><Relationship Id="rId2" Type="http://schemas.openxmlformats.org/officeDocument/2006/relationships/image" Target="../media/image17.(nul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1524000" y="584200"/>
            <a:ext cx="9144000" cy="2438400"/>
          </a:xfrm>
          <a:solidFill>
            <a:srgbClr val="CCFFFF"/>
          </a:solidFill>
          <a:ln>
            <a:solidFill>
              <a:schemeClr val="bg1"/>
            </a:solidFill>
          </a:ln>
        </p:spPr>
        <p:txBody>
          <a:bodyPr>
            <a:normAutofit/>
          </a:bodyPr>
          <a:lstStyle/>
          <a:p>
            <a:pPr algn="ctr">
              <a:lnSpc>
                <a:spcPct val="107000"/>
              </a:lnSpc>
              <a:spcAft>
                <a:spcPts val="80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The three eras of global inequality, 1820-2020</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r>
              <a:rPr lang="en-US" sz="3600" dirty="0">
                <a:effectLst/>
                <a:latin typeface="Calibri" panose="020F0502020204030204" pitchFamily="34" charset="0"/>
                <a:ea typeface="Calibri" panose="020F0502020204030204" pitchFamily="34" charset="0"/>
                <a:cs typeface="Times New Roman" panose="02020603050405020304" pitchFamily="18" charset="0"/>
              </a:rPr>
              <a:t>with the focus on the past thirty years</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latin typeface="Calibri Light" panose="020F0302020204030204" pitchFamily="34" charset="0"/>
            </a:endParaRPr>
          </a:p>
        </p:txBody>
      </p:sp>
      <p:sp>
        <p:nvSpPr>
          <p:cNvPr id="16386" name="Rectangle 3"/>
          <p:cNvSpPr txBox="1">
            <a:spLocks noChangeArrowheads="1"/>
          </p:cNvSpPr>
          <p:nvPr/>
        </p:nvSpPr>
        <p:spPr bwMode="auto">
          <a:xfrm>
            <a:off x="2186522" y="3634148"/>
            <a:ext cx="8229600" cy="2296633"/>
          </a:xfrm>
          <a:prstGeom prst="rect">
            <a:avLst/>
          </a:prstGeom>
          <a:noFill/>
          <a:ln w="9525">
            <a:noFill/>
            <a:miter lim="800000"/>
            <a:headEnd/>
            <a:tailEnd/>
          </a:ln>
        </p:spPr>
        <p:txBody>
          <a:bodyPr/>
          <a:lstStyle/>
          <a:p>
            <a:pPr marL="342900" indent="-342900" algn="ctr">
              <a:spcBef>
                <a:spcPct val="20000"/>
              </a:spcBef>
            </a:pPr>
            <a:r>
              <a:rPr lang="en-US" sz="2800" dirty="0">
                <a:latin typeface="Calibri Light" panose="020F0302020204030204" pitchFamily="34" charset="0"/>
              </a:rPr>
              <a:t>Branko Milanovic</a:t>
            </a:r>
          </a:p>
          <a:p>
            <a:pPr marL="342900" indent="-342900" algn="ctr">
              <a:spcBef>
                <a:spcPct val="20000"/>
              </a:spcBef>
            </a:pPr>
            <a:r>
              <a:rPr lang="en-US" sz="2800" dirty="0">
                <a:latin typeface="Calibri Light" panose="020F0302020204030204" pitchFamily="34" charset="0"/>
              </a:rPr>
              <a:t>All </a:t>
            </a:r>
            <a:r>
              <a:rPr lang="en-US" sz="2800">
                <a:latin typeface="Calibri Light" panose="020F0302020204030204" pitchFamily="34" charset="0"/>
              </a:rPr>
              <a:t>seasons 2023-4</a:t>
            </a:r>
            <a:endParaRPr lang="en-US" sz="2800" dirty="0">
              <a:latin typeface="Calibri Light" panose="020F0302020204030204" pitchFamily="34" charset="0"/>
            </a:endParaRPr>
          </a:p>
        </p:txBody>
      </p:sp>
      <p:sp>
        <p:nvSpPr>
          <p:cNvPr id="4" name="Footer Placeholder 3"/>
          <p:cNvSpPr>
            <a:spLocks noGrp="1"/>
          </p:cNvSpPr>
          <p:nvPr>
            <p:ph type="ftr" sz="quarter" idx="11"/>
          </p:nvPr>
        </p:nvSpPr>
        <p:spPr/>
        <p:txBody>
          <a:bodyPr/>
          <a:lstStyle/>
          <a:p>
            <a:r>
              <a:rPr lang="en-US" dirty="0"/>
              <a:t>Branko Milanovic</a:t>
            </a:r>
          </a:p>
        </p:txBody>
      </p:sp>
    </p:spTree>
    <p:extLst>
      <p:ext uri="{BB962C8B-B14F-4D97-AF65-F5344CB8AC3E}">
        <p14:creationId xmlns:p14="http://schemas.microsoft.com/office/powerpoint/2010/main" val="2843865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7035-86EE-E05C-D8BE-9F3C90E7547D}"/>
              </a:ext>
            </a:extLst>
          </p:cNvPr>
          <p:cNvSpPr>
            <a:spLocks noGrp="1"/>
          </p:cNvSpPr>
          <p:nvPr>
            <p:ph type="title"/>
          </p:nvPr>
        </p:nvSpPr>
        <p:spPr>
          <a:xfrm>
            <a:off x="838200" y="298736"/>
            <a:ext cx="10320580" cy="662159"/>
          </a:xfrm>
        </p:spPr>
        <p:txBody>
          <a:bodyPr>
            <a:normAutofit fontScale="90000"/>
          </a:bodyPr>
          <a:lstStyle/>
          <a:p>
            <a:pPr algn="ctr"/>
            <a:r>
              <a:rPr lang="en-US" dirty="0"/>
              <a:t>How to measure it?</a:t>
            </a:r>
          </a:p>
        </p:txBody>
      </p:sp>
      <p:graphicFrame>
        <p:nvGraphicFramePr>
          <p:cNvPr id="4" name="Table 4">
            <a:extLst>
              <a:ext uri="{FF2B5EF4-FFF2-40B4-BE49-F238E27FC236}">
                <a16:creationId xmlns:a16="http://schemas.microsoft.com/office/drawing/2014/main" id="{96BEDDBE-C20F-5FAB-AB3E-92963A1436C8}"/>
              </a:ext>
            </a:extLst>
          </p:cNvPr>
          <p:cNvGraphicFramePr>
            <a:graphicFrameLocks noGrp="1"/>
          </p:cNvGraphicFramePr>
          <p:nvPr>
            <p:ph idx="1"/>
            <p:extLst>
              <p:ext uri="{D42A27DB-BD31-4B8C-83A1-F6EECF244321}">
                <p14:modId xmlns:p14="http://schemas.microsoft.com/office/powerpoint/2010/main" val="3254703154"/>
              </p:ext>
            </p:extLst>
          </p:nvPr>
        </p:nvGraphicFramePr>
        <p:xfrm>
          <a:off x="838200" y="1317356"/>
          <a:ext cx="10615047" cy="5052447"/>
        </p:xfrm>
        <a:graphic>
          <a:graphicData uri="http://schemas.openxmlformats.org/drawingml/2006/table">
            <a:tbl>
              <a:tblPr firstRow="1" bandRow="1">
                <a:tableStyleId>{5C22544A-7EE6-4342-B048-85BDC9FD1C3A}</a:tableStyleId>
              </a:tblPr>
              <a:tblGrid>
                <a:gridCol w="3538349">
                  <a:extLst>
                    <a:ext uri="{9D8B030D-6E8A-4147-A177-3AD203B41FA5}">
                      <a16:colId xmlns:a16="http://schemas.microsoft.com/office/drawing/2014/main" val="3103497968"/>
                    </a:ext>
                  </a:extLst>
                </a:gridCol>
                <a:gridCol w="3538349">
                  <a:extLst>
                    <a:ext uri="{9D8B030D-6E8A-4147-A177-3AD203B41FA5}">
                      <a16:colId xmlns:a16="http://schemas.microsoft.com/office/drawing/2014/main" val="3571541412"/>
                    </a:ext>
                  </a:extLst>
                </a:gridCol>
                <a:gridCol w="3538349">
                  <a:extLst>
                    <a:ext uri="{9D8B030D-6E8A-4147-A177-3AD203B41FA5}">
                      <a16:colId xmlns:a16="http://schemas.microsoft.com/office/drawing/2014/main" val="640013368"/>
                    </a:ext>
                  </a:extLst>
                </a:gridCol>
              </a:tblGrid>
              <a:tr h="1684149">
                <a:tc>
                  <a:txBody>
                    <a:bodyPr/>
                    <a:lstStyle/>
                    <a:p>
                      <a:r>
                        <a:rPr lang="en-US" sz="2400" b="1" kern="1200" dirty="0">
                          <a:solidFill>
                            <a:schemeClr val="lt1"/>
                          </a:solidFill>
                          <a:effectLst/>
                          <a:latin typeface="+mn-lt"/>
                          <a:ea typeface="+mn-ea"/>
                          <a:cs typeface="+mn-cs"/>
                        </a:rPr>
                        <a:t>Conversion of local currency income into</a:t>
                      </a:r>
                    </a:p>
                    <a:p>
                      <a:endParaRPr lang="en-US" sz="2400" b="1" kern="1200" dirty="0">
                        <a:solidFill>
                          <a:schemeClr val="lt1"/>
                        </a:solidFill>
                        <a:effectLst/>
                        <a:latin typeface="+mn-lt"/>
                        <a:ea typeface="+mn-ea"/>
                        <a:cs typeface="+mn-cs"/>
                      </a:endParaRPr>
                    </a:p>
                    <a:p>
                      <a:r>
                        <a:rPr lang="en-US" sz="2400" b="1" kern="1200" dirty="0">
                          <a:solidFill>
                            <a:schemeClr val="lt1"/>
                          </a:solidFill>
                          <a:effectLst/>
                          <a:latin typeface="+mn-lt"/>
                          <a:ea typeface="+mn-ea"/>
                          <a:cs typeface="+mn-cs"/>
                        </a:rPr>
                        <a:t>Measure of inequality</a:t>
                      </a:r>
                      <a:endParaRPr lang="en-US" sz="2400" dirty="0"/>
                    </a:p>
                  </a:txBody>
                  <a:tcPr/>
                </a:tc>
                <a:tc>
                  <a:txBody>
                    <a:bodyPr/>
                    <a:lstStyle/>
                    <a:p>
                      <a:r>
                        <a:rPr lang="en-US" sz="2400" b="1" kern="1200" dirty="0">
                          <a:solidFill>
                            <a:schemeClr val="lt1"/>
                          </a:solidFill>
                          <a:effectLst/>
                          <a:latin typeface="+mn-lt"/>
                          <a:ea typeface="+mn-ea"/>
                          <a:cs typeface="+mn-cs"/>
                        </a:rPr>
                        <a:t>International dollars</a:t>
                      </a:r>
                      <a:endParaRPr lang="en-US" sz="2400" dirty="0"/>
                    </a:p>
                  </a:txBody>
                  <a:tcPr/>
                </a:tc>
                <a:tc>
                  <a:txBody>
                    <a:bodyPr/>
                    <a:lstStyle/>
                    <a:p>
                      <a:r>
                        <a:rPr lang="en-US" sz="2400" b="1" kern="1200" dirty="0">
                          <a:solidFill>
                            <a:schemeClr val="lt1"/>
                          </a:solidFill>
                          <a:effectLst/>
                          <a:latin typeface="+mn-lt"/>
                          <a:ea typeface="+mn-ea"/>
                          <a:cs typeface="+mn-cs"/>
                        </a:rPr>
                        <a:t>US dollars at market exchange rate</a:t>
                      </a:r>
                      <a:endParaRPr lang="en-US" sz="2400" dirty="0"/>
                    </a:p>
                  </a:txBody>
                  <a:tcPr/>
                </a:tc>
                <a:extLst>
                  <a:ext uri="{0D108BD9-81ED-4DB2-BD59-A6C34878D82A}">
                    <a16:rowId xmlns:a16="http://schemas.microsoft.com/office/drawing/2014/main" val="1351271955"/>
                  </a:ext>
                </a:extLst>
              </a:tr>
              <a:tr h="1684149">
                <a:tc>
                  <a:txBody>
                    <a:bodyPr/>
                    <a:lstStyle/>
                    <a:p>
                      <a:r>
                        <a:rPr lang="en-US" sz="2400" dirty="0"/>
                        <a:t>Relative</a:t>
                      </a:r>
                    </a:p>
                  </a:txBody>
                  <a:tcPr/>
                </a:tc>
                <a:tc>
                  <a:txBody>
                    <a:bodyPr/>
                    <a:lstStyle/>
                    <a:p>
                      <a:r>
                        <a:rPr lang="en-US" sz="2400" b="1" kern="1200" dirty="0">
                          <a:solidFill>
                            <a:schemeClr val="dk1"/>
                          </a:solidFill>
                          <a:effectLst/>
                          <a:latin typeface="+mn-lt"/>
                          <a:ea typeface="+mn-ea"/>
                          <a:cs typeface="+mn-cs"/>
                        </a:rPr>
                        <a:t>A</a:t>
                      </a:r>
                      <a:r>
                        <a:rPr lang="en-US" sz="2400" kern="1200" dirty="0">
                          <a:solidFill>
                            <a:schemeClr val="dk1"/>
                          </a:solidFill>
                          <a:effectLst/>
                          <a:latin typeface="+mn-lt"/>
                          <a:ea typeface="+mn-ea"/>
                          <a:cs typeface="+mn-cs"/>
                        </a:rPr>
                        <a:t> Compares welfare </a:t>
                      </a:r>
                    </a:p>
                    <a:p>
                      <a:r>
                        <a:rPr lang="en-US" sz="2400" kern="1200" dirty="0">
                          <a:solidFill>
                            <a:schemeClr val="dk1"/>
                          </a:solidFill>
                          <a:effectLst/>
                          <a:latin typeface="+mn-lt"/>
                          <a:ea typeface="+mn-ea"/>
                          <a:cs typeface="+mn-cs"/>
                        </a:rPr>
                        <a:t>Most common approach</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effectLst/>
                          <a:latin typeface="+mn-lt"/>
                          <a:ea typeface="+mn-ea"/>
                          <a:cs typeface="+mn-cs"/>
                        </a:rPr>
                        <a:t>B</a:t>
                      </a:r>
                      <a:r>
                        <a:rPr lang="en-US" sz="2400" kern="1200" dirty="0">
                          <a:solidFill>
                            <a:schemeClr val="dk1"/>
                          </a:solidFill>
                          <a:effectLst/>
                          <a:latin typeface="+mn-lt"/>
                          <a:ea typeface="+mn-ea"/>
                          <a:cs typeface="+mn-cs"/>
                        </a:rPr>
                        <a:t> Compares ability to purchase internationally-priced goods</a:t>
                      </a:r>
                    </a:p>
                    <a:p>
                      <a:endParaRPr lang="en-US" sz="2400" b="1" dirty="0"/>
                    </a:p>
                  </a:txBody>
                  <a:tcPr/>
                </a:tc>
                <a:extLst>
                  <a:ext uri="{0D108BD9-81ED-4DB2-BD59-A6C34878D82A}">
                    <a16:rowId xmlns:a16="http://schemas.microsoft.com/office/drawing/2014/main" val="2918782239"/>
                  </a:ext>
                </a:extLst>
              </a:tr>
              <a:tr h="1684149">
                <a:tc>
                  <a:txBody>
                    <a:bodyPr/>
                    <a:lstStyle/>
                    <a:p>
                      <a:r>
                        <a:rPr lang="en-US" sz="2400" dirty="0"/>
                        <a:t>Absolute</a:t>
                      </a:r>
                    </a:p>
                  </a:txBody>
                  <a:tcPr/>
                </a:tc>
                <a:tc>
                  <a:txBody>
                    <a:bodyPr/>
                    <a:lstStyle/>
                    <a:p>
                      <a:r>
                        <a:rPr lang="en-US" sz="2400" b="1" kern="1200" dirty="0">
                          <a:solidFill>
                            <a:schemeClr val="dk1"/>
                          </a:solidFill>
                          <a:effectLst/>
                          <a:latin typeface="+mn-lt"/>
                          <a:ea typeface="+mn-ea"/>
                          <a:cs typeface="+mn-cs"/>
                        </a:rPr>
                        <a:t>C</a:t>
                      </a:r>
                      <a:r>
                        <a:rPr lang="en-US" sz="2400" kern="1200" dirty="0">
                          <a:solidFill>
                            <a:schemeClr val="dk1"/>
                          </a:solidFill>
                          <a:effectLst/>
                          <a:latin typeface="+mn-lt"/>
                          <a:ea typeface="+mn-ea"/>
                          <a:cs typeface="+mn-cs"/>
                        </a:rPr>
                        <a:t> Compares welfare</a:t>
                      </a:r>
                    </a:p>
                    <a:p>
                      <a:r>
                        <a:rPr lang="en-US" sz="2400" kern="1200" dirty="0">
                          <a:solidFill>
                            <a:schemeClr val="dk1"/>
                          </a:solidFill>
                          <a:effectLst/>
                          <a:latin typeface="+mn-lt"/>
                          <a:ea typeface="+mn-ea"/>
                          <a:cs typeface="+mn-cs"/>
                        </a:rPr>
                        <a:t>Tends to increase with the rise in mean income</a:t>
                      </a:r>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dk1"/>
                          </a:solidFill>
                          <a:effectLst/>
                          <a:latin typeface="+mn-lt"/>
                          <a:ea typeface="+mn-ea"/>
                          <a:cs typeface="+mn-cs"/>
                        </a:rPr>
                        <a:t>D</a:t>
                      </a:r>
                      <a:r>
                        <a:rPr lang="en-US" sz="2400" kern="1200" dirty="0">
                          <a:solidFill>
                            <a:schemeClr val="dk1"/>
                          </a:solidFill>
                          <a:effectLst/>
                          <a:latin typeface="+mn-lt"/>
                          <a:ea typeface="+mn-ea"/>
                          <a:cs typeface="+mn-cs"/>
                        </a:rPr>
                        <a:t> Compares ability to purchase internationally-priced goods</a:t>
                      </a:r>
                    </a:p>
                    <a:p>
                      <a:endParaRPr lang="en-US" sz="2400" dirty="0"/>
                    </a:p>
                  </a:txBody>
                  <a:tcPr/>
                </a:tc>
                <a:extLst>
                  <a:ext uri="{0D108BD9-81ED-4DB2-BD59-A6C34878D82A}">
                    <a16:rowId xmlns:a16="http://schemas.microsoft.com/office/drawing/2014/main" val="2454548523"/>
                  </a:ext>
                </a:extLst>
              </a:tr>
            </a:tbl>
          </a:graphicData>
        </a:graphic>
      </p:graphicFrame>
    </p:spTree>
    <p:extLst>
      <p:ext uri="{BB962C8B-B14F-4D97-AF65-F5344CB8AC3E}">
        <p14:creationId xmlns:p14="http://schemas.microsoft.com/office/powerpoint/2010/main" val="897173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20BE2-9948-9CC1-97D5-F9EE564EA52A}"/>
              </a:ext>
            </a:extLst>
          </p:cNvPr>
          <p:cNvPicPr>
            <a:picLocks noChangeAspect="1"/>
          </p:cNvPicPr>
          <p:nvPr/>
        </p:nvPicPr>
        <p:blipFill>
          <a:blip r:embed="rId2"/>
          <a:stretch>
            <a:fillRect/>
          </a:stretch>
        </p:blipFill>
        <p:spPr>
          <a:xfrm>
            <a:off x="2352029" y="922149"/>
            <a:ext cx="6962452" cy="5091193"/>
          </a:xfrm>
          <a:prstGeom prst="rect">
            <a:avLst/>
          </a:prstGeom>
        </p:spPr>
      </p:pic>
      <p:sp>
        <p:nvSpPr>
          <p:cNvPr id="6" name="TextBox 5">
            <a:extLst>
              <a:ext uri="{FF2B5EF4-FFF2-40B4-BE49-F238E27FC236}">
                <a16:creationId xmlns:a16="http://schemas.microsoft.com/office/drawing/2014/main" id="{542CBED2-8F8B-4D69-A815-5B0A0B6FF511}"/>
              </a:ext>
            </a:extLst>
          </p:cNvPr>
          <p:cNvSpPr txBox="1"/>
          <p:nvPr/>
        </p:nvSpPr>
        <p:spPr>
          <a:xfrm>
            <a:off x="542441" y="6222569"/>
            <a:ext cx="10988298" cy="707886"/>
          </a:xfrm>
          <a:prstGeom prst="rect">
            <a:avLst/>
          </a:prstGeom>
          <a:noFill/>
        </p:spPr>
        <p:txBody>
          <a:bodyPr wrap="square" rtlCol="0">
            <a:spAutoFit/>
          </a:bodyPr>
          <a:lstStyle/>
          <a:p>
            <a:r>
              <a:rPr lang="en-US" sz="1000" dirty="0" err="1">
                <a:latin typeface="System"/>
              </a:rPr>
              <a:t>twoway</a:t>
            </a:r>
            <a:r>
              <a:rPr lang="en-US" sz="1000" dirty="0">
                <a:latin typeface="System"/>
              </a:rPr>
              <a:t> (</a:t>
            </a:r>
            <a:r>
              <a:rPr lang="en-US" sz="1000" dirty="0" err="1">
                <a:latin typeface="System"/>
              </a:rPr>
              <a:t>kdensity</a:t>
            </a:r>
            <a:r>
              <a:rPr lang="en-US" sz="1000" dirty="0">
                <a:latin typeface="System"/>
              </a:rPr>
              <a:t> log10inc [w=popu1] if whole==1 &amp; log10inc&gt;2 &amp; </a:t>
            </a:r>
            <a:r>
              <a:rPr lang="en-US" sz="1000" dirty="0" err="1">
                <a:latin typeface="System"/>
              </a:rPr>
              <a:t>contcod</a:t>
            </a:r>
            <a:r>
              <a:rPr lang="en-US" sz="1000" dirty="0">
                <a:latin typeface="System"/>
              </a:rPr>
              <a:t>=="USA", </a:t>
            </a:r>
            <a:r>
              <a:rPr lang="en-US" sz="1000" dirty="0" err="1">
                <a:latin typeface="System"/>
              </a:rPr>
              <a:t>bwidth</a:t>
            </a:r>
            <a:r>
              <a:rPr lang="en-US" sz="1000" dirty="0">
                <a:latin typeface="System"/>
              </a:rPr>
              <a:t>(0.14) </a:t>
            </a:r>
            <a:r>
              <a:rPr lang="en-US" sz="1000" dirty="0" err="1">
                <a:latin typeface="System"/>
              </a:rPr>
              <a:t>xlabel</a:t>
            </a:r>
            <a:r>
              <a:rPr lang="en-US" sz="1000" dirty="0">
                <a:latin typeface="System"/>
              </a:rPr>
              <a:t>(2.477"300" 3"1000"   3.477"3000"  4"10000" 4.699"50000" 5 "100000", </a:t>
            </a:r>
            <a:r>
              <a:rPr lang="en-US" sz="1000" dirty="0" err="1">
                <a:latin typeface="System"/>
              </a:rPr>
              <a:t>labsize</a:t>
            </a:r>
            <a:r>
              <a:rPr lang="en-US" sz="1000" dirty="0">
                <a:latin typeface="System"/>
              </a:rPr>
              <a:t>(small) angle(90)) area(0.35)) (</a:t>
            </a:r>
            <a:r>
              <a:rPr lang="en-US" sz="1000" dirty="0" err="1">
                <a:latin typeface="System"/>
              </a:rPr>
              <a:t>kdensity</a:t>
            </a:r>
            <a:r>
              <a:rPr lang="en-US" sz="1000" dirty="0">
                <a:latin typeface="System"/>
              </a:rPr>
              <a:t> log10inc [w=popu1] if </a:t>
            </a:r>
            <a:r>
              <a:rPr lang="en-US" sz="1000" dirty="0" err="1">
                <a:latin typeface="System"/>
              </a:rPr>
              <a:t>mysample</a:t>
            </a:r>
            <a:r>
              <a:rPr lang="en-US" sz="1000" dirty="0">
                <a:latin typeface="System"/>
              </a:rPr>
              <a:t>==1 &amp; log10inc&gt;2 &amp; </a:t>
            </a:r>
            <a:r>
              <a:rPr lang="en-US" sz="1000" dirty="0" err="1">
                <a:latin typeface="System"/>
              </a:rPr>
              <a:t>contcod</a:t>
            </a:r>
            <a:r>
              <a:rPr lang="en-US" sz="1000" dirty="0">
                <a:latin typeface="System"/>
              </a:rPr>
              <a:t>=="CHN-U", </a:t>
            </a:r>
            <a:r>
              <a:rPr lang="en-US" sz="1000" dirty="0" err="1">
                <a:latin typeface="System"/>
              </a:rPr>
              <a:t>bwidth</a:t>
            </a:r>
            <a:r>
              <a:rPr lang="en-US" sz="1000" dirty="0">
                <a:latin typeface="System"/>
              </a:rPr>
              <a:t>(0.14) </a:t>
            </a:r>
            <a:r>
              <a:rPr lang="en-US" sz="1000" dirty="0" err="1">
                <a:latin typeface="System"/>
              </a:rPr>
              <a:t>xlabel</a:t>
            </a:r>
            <a:r>
              <a:rPr lang="en-US" sz="1000" dirty="0">
                <a:latin typeface="System"/>
              </a:rPr>
              <a:t>(2.477"300" 3"1000"   3.477"3000"   4"10000" 4.699"50000" 5 "100000", </a:t>
            </a:r>
            <a:r>
              <a:rPr lang="en-US" sz="1000" dirty="0" err="1">
                <a:latin typeface="System"/>
              </a:rPr>
              <a:t>labsize</a:t>
            </a:r>
            <a:r>
              <a:rPr lang="en-US" sz="1000" dirty="0">
                <a:latin typeface="System"/>
              </a:rPr>
              <a:t>(small) angle(90)) </a:t>
            </a:r>
            <a:r>
              <a:rPr lang="en-US" sz="1000" dirty="0" err="1">
                <a:latin typeface="System"/>
              </a:rPr>
              <a:t>xtitle</a:t>
            </a:r>
            <a:r>
              <a:rPr lang="en-US" sz="1000" dirty="0">
                <a:latin typeface="System"/>
              </a:rPr>
              <a:t>(log of annual per capita PPP  income) </a:t>
            </a:r>
            <a:r>
              <a:rPr lang="en-US" sz="1000" dirty="0" err="1">
                <a:latin typeface="System"/>
              </a:rPr>
              <a:t>ytitle</a:t>
            </a:r>
            <a:r>
              <a:rPr lang="en-US" sz="1000" dirty="0">
                <a:latin typeface="System"/>
              </a:rPr>
              <a:t>(density) legend(off) text(1 3.95  "China-urban") text(0.5 4.48 "USA") </a:t>
            </a:r>
            <a:r>
              <a:rPr lang="en-US" sz="1000" dirty="0" err="1">
                <a:latin typeface="System"/>
              </a:rPr>
              <a:t>xline</a:t>
            </a:r>
            <a:r>
              <a:rPr lang="en-US" sz="1000" dirty="0">
                <a:latin typeface="System"/>
              </a:rPr>
              <a:t>(3.85, </a:t>
            </a:r>
            <a:r>
              <a:rPr lang="en-US" sz="1000" dirty="0" err="1">
                <a:latin typeface="System"/>
              </a:rPr>
              <a:t>lpattern</a:t>
            </a:r>
            <a:r>
              <a:rPr lang="en-US" sz="1000" dirty="0">
                <a:latin typeface="System"/>
              </a:rPr>
              <a:t>(dash)) </a:t>
            </a:r>
            <a:r>
              <a:rPr lang="en-US" sz="1000" dirty="0" err="1">
                <a:latin typeface="System"/>
              </a:rPr>
              <a:t>xline</a:t>
            </a:r>
            <a:r>
              <a:rPr lang="en-US" sz="1000" dirty="0">
                <a:latin typeface="System"/>
              </a:rPr>
              <a:t>(4.36, </a:t>
            </a:r>
            <a:r>
              <a:rPr lang="en-US" sz="1000" dirty="0" err="1">
                <a:latin typeface="System"/>
              </a:rPr>
              <a:t>lpattern</a:t>
            </a:r>
            <a:r>
              <a:rPr lang="en-US" sz="1000" dirty="0">
                <a:latin typeface="System"/>
              </a:rPr>
              <a:t>(dash)) text(1.4 4.1 "Ratio 3.2")  area(0.84)) (</a:t>
            </a:r>
            <a:r>
              <a:rPr lang="en-US" sz="1000" dirty="0" err="1">
                <a:latin typeface="System"/>
              </a:rPr>
              <a:t>scatteri</a:t>
            </a:r>
            <a:r>
              <a:rPr lang="en-US" sz="1000" dirty="0">
                <a:latin typeface="System"/>
              </a:rPr>
              <a:t> 1.34 3.85 1.34 4.36, recast(line) </a:t>
            </a:r>
            <a:r>
              <a:rPr lang="en-US" sz="1000" dirty="0" err="1">
                <a:latin typeface="System"/>
              </a:rPr>
              <a:t>lwidth</a:t>
            </a:r>
            <a:r>
              <a:rPr lang="en-US" sz="1000" dirty="0">
                <a:latin typeface="System"/>
              </a:rPr>
              <a:t>(thick))</a:t>
            </a:r>
            <a:endParaRPr lang="en-US" sz="1000" dirty="0"/>
          </a:p>
        </p:txBody>
      </p:sp>
      <p:sp>
        <p:nvSpPr>
          <p:cNvPr id="2" name="TextBox 1">
            <a:extLst>
              <a:ext uri="{FF2B5EF4-FFF2-40B4-BE49-F238E27FC236}">
                <a16:creationId xmlns:a16="http://schemas.microsoft.com/office/drawing/2014/main" id="{673EC27D-DFB6-6535-1757-22E1ADD40B6E}"/>
              </a:ext>
            </a:extLst>
          </p:cNvPr>
          <p:cNvSpPr txBox="1"/>
          <p:nvPr/>
        </p:nvSpPr>
        <p:spPr>
          <a:xfrm>
            <a:off x="2352028" y="184665"/>
            <a:ext cx="7907849" cy="523220"/>
          </a:xfrm>
          <a:prstGeom prst="rect">
            <a:avLst/>
          </a:prstGeom>
          <a:noFill/>
        </p:spPr>
        <p:txBody>
          <a:bodyPr wrap="square" rtlCol="0">
            <a:spAutoFit/>
          </a:bodyPr>
          <a:lstStyle/>
          <a:p>
            <a:pPr algn="ctr"/>
            <a:r>
              <a:rPr lang="en-US" sz="2800" dirty="0"/>
              <a:t>Urban China vs. the United States, 2018 (all in $PPPs)</a:t>
            </a:r>
          </a:p>
        </p:txBody>
      </p:sp>
    </p:spTree>
    <p:extLst>
      <p:ext uri="{BB962C8B-B14F-4D97-AF65-F5344CB8AC3E}">
        <p14:creationId xmlns:p14="http://schemas.microsoft.com/office/powerpoint/2010/main" val="14717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03F7-2A98-0D34-FB16-39CF317824F2}"/>
              </a:ext>
            </a:extLst>
          </p:cNvPr>
          <p:cNvSpPr>
            <a:spLocks noGrp="1"/>
          </p:cNvSpPr>
          <p:nvPr>
            <p:ph type="title"/>
          </p:nvPr>
        </p:nvSpPr>
        <p:spPr>
          <a:xfrm>
            <a:off x="940377" y="104290"/>
            <a:ext cx="10311245" cy="673966"/>
          </a:xfrm>
        </p:spPr>
        <p:txBody>
          <a:bodyPr>
            <a:normAutofit/>
          </a:bodyPr>
          <a:lstStyle/>
          <a:p>
            <a:pPr algn="ctr"/>
            <a:r>
              <a:rPr lang="en-US" sz="2800" dirty="0"/>
              <a:t>Core and periphery in 2018 (in PPPs)</a:t>
            </a:r>
          </a:p>
        </p:txBody>
      </p:sp>
      <p:sp>
        <p:nvSpPr>
          <p:cNvPr id="5" name="TextBox 4">
            <a:extLst>
              <a:ext uri="{FF2B5EF4-FFF2-40B4-BE49-F238E27FC236}">
                <a16:creationId xmlns:a16="http://schemas.microsoft.com/office/drawing/2014/main" id="{AF80F89D-2C1E-F0D8-BFAF-F49FF015C8C3}"/>
              </a:ext>
            </a:extLst>
          </p:cNvPr>
          <p:cNvSpPr txBox="1"/>
          <p:nvPr/>
        </p:nvSpPr>
        <p:spPr>
          <a:xfrm>
            <a:off x="300656" y="6336892"/>
            <a:ext cx="11478490" cy="507831"/>
          </a:xfrm>
          <a:prstGeom prst="rect">
            <a:avLst/>
          </a:prstGeom>
          <a:noFill/>
        </p:spPr>
        <p:txBody>
          <a:bodyPr wrap="square" rtlCol="0">
            <a:spAutoFit/>
          </a:bodyPr>
          <a:lstStyle/>
          <a:p>
            <a:r>
              <a:rPr lang="en-US" sz="900" dirty="0" err="1">
                <a:latin typeface="System"/>
              </a:rPr>
              <a:t>twoway</a:t>
            </a:r>
            <a:r>
              <a:rPr lang="en-US" sz="900" dirty="0">
                <a:latin typeface="System"/>
              </a:rPr>
              <a:t> (</a:t>
            </a:r>
            <a:r>
              <a:rPr lang="en-US" sz="900" dirty="0" err="1">
                <a:latin typeface="System"/>
              </a:rPr>
              <a:t>kdensity</a:t>
            </a:r>
            <a:r>
              <a:rPr lang="en-US" sz="900" dirty="0">
                <a:latin typeface="System"/>
              </a:rPr>
              <a:t> log10inc [w=popu1] if </a:t>
            </a:r>
            <a:r>
              <a:rPr lang="en-US" sz="900" dirty="0" err="1">
                <a:latin typeface="System"/>
              </a:rPr>
              <a:t>mysample</a:t>
            </a:r>
            <a:r>
              <a:rPr lang="en-US" sz="900" dirty="0">
                <a:latin typeface="System"/>
              </a:rPr>
              <a:t>==1 &amp; log10inc&gt;2 &amp; rich==1, </a:t>
            </a:r>
            <a:r>
              <a:rPr lang="en-US" sz="900" dirty="0" err="1">
                <a:latin typeface="System"/>
              </a:rPr>
              <a:t>bwidth</a:t>
            </a:r>
            <a:r>
              <a:rPr lang="en-US" sz="900" dirty="0">
                <a:latin typeface="System"/>
              </a:rPr>
              <a:t>(0.14) </a:t>
            </a:r>
            <a:r>
              <a:rPr lang="en-US" sz="900" dirty="0" err="1">
                <a:latin typeface="System"/>
              </a:rPr>
              <a:t>xlabel</a:t>
            </a:r>
            <a:r>
              <a:rPr lang="en-US" sz="900" dirty="0">
                <a:latin typeface="System"/>
              </a:rPr>
              <a:t>(2.477"300" 3"1000"   3.477"3000"  4"10000" 4.699"50000" 5 "100000", </a:t>
            </a:r>
            <a:r>
              <a:rPr lang="en-US" sz="900" dirty="0" err="1">
                <a:latin typeface="System"/>
              </a:rPr>
              <a:t>labsize</a:t>
            </a:r>
            <a:r>
              <a:rPr lang="en-US" sz="900" dirty="0">
                <a:latin typeface="System"/>
              </a:rPr>
              <a:t>(small) angle(90)) area(1.0)) (</a:t>
            </a:r>
            <a:r>
              <a:rPr lang="en-US" sz="900" dirty="0" err="1">
                <a:latin typeface="System"/>
              </a:rPr>
              <a:t>kdensity</a:t>
            </a:r>
            <a:r>
              <a:rPr lang="en-US" sz="900" dirty="0">
                <a:latin typeface="System"/>
              </a:rPr>
              <a:t> log10inc [w=popu1] if </a:t>
            </a:r>
            <a:r>
              <a:rPr lang="en-US" sz="900" dirty="0" err="1">
                <a:latin typeface="System"/>
              </a:rPr>
              <a:t>mysample</a:t>
            </a:r>
            <a:r>
              <a:rPr lang="en-US" sz="900" dirty="0">
                <a:latin typeface="System"/>
              </a:rPr>
              <a:t>==1 &amp; log10inc&gt;2 &amp; rest==1, </a:t>
            </a:r>
            <a:r>
              <a:rPr lang="en-US" sz="900" dirty="0" err="1">
                <a:latin typeface="System"/>
              </a:rPr>
              <a:t>bwidth</a:t>
            </a:r>
            <a:r>
              <a:rPr lang="en-US" sz="900" dirty="0">
                <a:latin typeface="System"/>
              </a:rPr>
              <a:t>(0.14) </a:t>
            </a:r>
            <a:r>
              <a:rPr lang="en-US" sz="900" dirty="0" err="1">
                <a:latin typeface="System"/>
              </a:rPr>
              <a:t>xlabel</a:t>
            </a:r>
            <a:r>
              <a:rPr lang="en-US" sz="900" dirty="0">
                <a:latin typeface="System"/>
              </a:rPr>
              <a:t>(2.477"300" 3"1000"   3.477"3000"   4"10000" 4.699"50000" 5 "100000", </a:t>
            </a:r>
            <a:r>
              <a:rPr lang="en-US" sz="900" dirty="0" err="1">
                <a:latin typeface="System"/>
              </a:rPr>
              <a:t>labsize</a:t>
            </a:r>
            <a:r>
              <a:rPr lang="en-US" sz="900" dirty="0">
                <a:latin typeface="System"/>
              </a:rPr>
              <a:t>(small) angle(90)) </a:t>
            </a:r>
            <a:r>
              <a:rPr lang="en-US" sz="900" dirty="0" err="1">
                <a:latin typeface="System"/>
              </a:rPr>
              <a:t>xtitle</a:t>
            </a:r>
            <a:r>
              <a:rPr lang="en-US" sz="900" dirty="0">
                <a:latin typeface="System"/>
              </a:rPr>
              <a:t>(log of annual per capita PPP  income) </a:t>
            </a:r>
            <a:r>
              <a:rPr lang="en-US" sz="900" dirty="0" err="1">
                <a:latin typeface="System"/>
              </a:rPr>
              <a:t>ytitle</a:t>
            </a:r>
            <a:r>
              <a:rPr lang="en-US" sz="900" dirty="0">
                <a:latin typeface="System"/>
              </a:rPr>
              <a:t>(density) legend(off) text(0.92 3.3 "Periphery") text(1.3 4.3 "Core") </a:t>
            </a:r>
            <a:r>
              <a:rPr lang="en-US" sz="900" dirty="0" err="1">
                <a:latin typeface="System"/>
              </a:rPr>
              <a:t>xline</a:t>
            </a:r>
            <a:r>
              <a:rPr lang="en-US" sz="900" dirty="0">
                <a:latin typeface="System"/>
              </a:rPr>
              <a:t>(4.26, </a:t>
            </a:r>
            <a:r>
              <a:rPr lang="en-US" sz="900" dirty="0" err="1">
                <a:latin typeface="System"/>
              </a:rPr>
              <a:t>lpattern</a:t>
            </a:r>
            <a:r>
              <a:rPr lang="en-US" sz="900" dirty="0">
                <a:latin typeface="System"/>
              </a:rPr>
              <a:t>(dash)) </a:t>
            </a:r>
            <a:r>
              <a:rPr lang="en-US" sz="900" dirty="0" err="1">
                <a:latin typeface="System"/>
              </a:rPr>
              <a:t>xline</a:t>
            </a:r>
            <a:r>
              <a:rPr lang="en-US" sz="900" dirty="0">
                <a:latin typeface="System"/>
              </a:rPr>
              <a:t>(3.35, </a:t>
            </a:r>
            <a:r>
              <a:rPr lang="en-US" sz="900" dirty="0" err="1">
                <a:latin typeface="System"/>
              </a:rPr>
              <a:t>lpattern</a:t>
            </a:r>
            <a:r>
              <a:rPr lang="en-US" sz="900" dirty="0">
                <a:latin typeface="System"/>
              </a:rPr>
              <a:t>(dash)) text(4 3.8 "Ratio 8.2") area(4.3)) (</a:t>
            </a:r>
            <a:r>
              <a:rPr lang="en-US" sz="900" dirty="0" err="1">
                <a:latin typeface="System"/>
              </a:rPr>
              <a:t>scatteri</a:t>
            </a:r>
            <a:r>
              <a:rPr lang="en-US" sz="900" dirty="0">
                <a:latin typeface="System"/>
              </a:rPr>
              <a:t> 3.85 3.35 3.85 4.25, recast(line) </a:t>
            </a:r>
            <a:r>
              <a:rPr lang="en-US" sz="900" dirty="0" err="1">
                <a:latin typeface="System"/>
              </a:rPr>
              <a:t>lwidth</a:t>
            </a:r>
            <a:r>
              <a:rPr lang="en-US" sz="900" dirty="0">
                <a:latin typeface="System"/>
              </a:rPr>
              <a:t>(thick))</a:t>
            </a:r>
            <a:endParaRPr lang="en-US" sz="900" dirty="0"/>
          </a:p>
        </p:txBody>
      </p:sp>
      <p:sp>
        <p:nvSpPr>
          <p:cNvPr id="6" name="TextBox 5">
            <a:extLst>
              <a:ext uri="{FF2B5EF4-FFF2-40B4-BE49-F238E27FC236}">
                <a16:creationId xmlns:a16="http://schemas.microsoft.com/office/drawing/2014/main" id="{E67B7575-0E54-F41C-E9BA-94D1930C63CA}"/>
              </a:ext>
            </a:extLst>
          </p:cNvPr>
          <p:cNvSpPr txBox="1"/>
          <p:nvPr/>
        </p:nvSpPr>
        <p:spPr>
          <a:xfrm>
            <a:off x="1561605" y="5446503"/>
            <a:ext cx="8956593" cy="400110"/>
          </a:xfrm>
          <a:prstGeom prst="rect">
            <a:avLst/>
          </a:prstGeom>
          <a:noFill/>
        </p:spPr>
        <p:txBody>
          <a:bodyPr wrap="square" rtlCol="0">
            <a:spAutoFit/>
          </a:bodyPr>
          <a:lstStyle/>
          <a:p>
            <a:pPr algn="ctr"/>
            <a:r>
              <a:rPr lang="en-US" sz="2000" dirty="0"/>
              <a:t>Core: WENAO plus Japan; periphery: all others except China</a:t>
            </a:r>
          </a:p>
        </p:txBody>
      </p:sp>
      <p:pic>
        <p:nvPicPr>
          <p:cNvPr id="4" name="Picture 3">
            <a:extLst>
              <a:ext uri="{FF2B5EF4-FFF2-40B4-BE49-F238E27FC236}">
                <a16:creationId xmlns:a16="http://schemas.microsoft.com/office/drawing/2014/main" id="{9CBE4603-C092-AFE9-D419-0AC75DC2034A}"/>
              </a:ext>
            </a:extLst>
          </p:cNvPr>
          <p:cNvPicPr>
            <a:picLocks noChangeAspect="1"/>
          </p:cNvPicPr>
          <p:nvPr/>
        </p:nvPicPr>
        <p:blipFill>
          <a:blip r:embed="rId2"/>
          <a:stretch>
            <a:fillRect/>
          </a:stretch>
        </p:blipFill>
        <p:spPr>
          <a:xfrm>
            <a:off x="2014764" y="680395"/>
            <a:ext cx="7718171" cy="5659838"/>
          </a:xfrm>
          <a:prstGeom prst="rect">
            <a:avLst/>
          </a:prstGeom>
        </p:spPr>
      </p:pic>
    </p:spTree>
    <p:extLst>
      <p:ext uri="{BB962C8B-B14F-4D97-AF65-F5344CB8AC3E}">
        <p14:creationId xmlns:p14="http://schemas.microsoft.com/office/powerpoint/2010/main" val="261002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03F7-2A98-0D34-FB16-39CF317824F2}"/>
              </a:ext>
            </a:extLst>
          </p:cNvPr>
          <p:cNvSpPr>
            <a:spLocks noGrp="1"/>
          </p:cNvSpPr>
          <p:nvPr>
            <p:ph type="title"/>
          </p:nvPr>
        </p:nvSpPr>
        <p:spPr>
          <a:xfrm>
            <a:off x="940377" y="104290"/>
            <a:ext cx="10311245" cy="673966"/>
          </a:xfrm>
        </p:spPr>
        <p:txBody>
          <a:bodyPr>
            <a:normAutofit/>
          </a:bodyPr>
          <a:lstStyle/>
          <a:p>
            <a:pPr algn="ctr"/>
            <a:r>
              <a:rPr lang="en-US" sz="2800" dirty="0"/>
              <a:t>Core and periphery in 2018  (in dollars at the market exchange rate)</a:t>
            </a:r>
          </a:p>
        </p:txBody>
      </p:sp>
      <p:sp>
        <p:nvSpPr>
          <p:cNvPr id="5" name="TextBox 4">
            <a:extLst>
              <a:ext uri="{FF2B5EF4-FFF2-40B4-BE49-F238E27FC236}">
                <a16:creationId xmlns:a16="http://schemas.microsoft.com/office/drawing/2014/main" id="{AF80F89D-2C1E-F0D8-BFAF-F49FF015C8C3}"/>
              </a:ext>
            </a:extLst>
          </p:cNvPr>
          <p:cNvSpPr txBox="1"/>
          <p:nvPr/>
        </p:nvSpPr>
        <p:spPr>
          <a:xfrm>
            <a:off x="300656" y="6336892"/>
            <a:ext cx="11478490" cy="507831"/>
          </a:xfrm>
          <a:prstGeom prst="rect">
            <a:avLst/>
          </a:prstGeom>
          <a:noFill/>
        </p:spPr>
        <p:txBody>
          <a:bodyPr wrap="square" rtlCol="0">
            <a:spAutoFit/>
          </a:bodyPr>
          <a:lstStyle/>
          <a:p>
            <a:r>
              <a:rPr lang="en-US" sz="900" dirty="0" err="1">
                <a:latin typeface="System"/>
              </a:rPr>
              <a:t>twoway</a:t>
            </a:r>
            <a:r>
              <a:rPr lang="en-US" sz="900" dirty="0">
                <a:latin typeface="System"/>
              </a:rPr>
              <a:t> (</a:t>
            </a:r>
            <a:r>
              <a:rPr lang="en-US" sz="900" dirty="0" err="1">
                <a:latin typeface="System"/>
              </a:rPr>
              <a:t>kdensity</a:t>
            </a:r>
            <a:r>
              <a:rPr lang="en-US" sz="900" dirty="0">
                <a:latin typeface="System"/>
              </a:rPr>
              <a:t> log10_USinc [w=popu1] if </a:t>
            </a:r>
            <a:r>
              <a:rPr lang="en-US" sz="900" dirty="0" err="1">
                <a:latin typeface="System"/>
              </a:rPr>
              <a:t>mysample</a:t>
            </a:r>
            <a:r>
              <a:rPr lang="en-US" sz="900" dirty="0">
                <a:latin typeface="System"/>
              </a:rPr>
              <a:t>==1 &amp; log10inc&gt;2 &amp; rich==1, </a:t>
            </a:r>
            <a:r>
              <a:rPr lang="en-US" sz="900" dirty="0" err="1">
                <a:latin typeface="System"/>
              </a:rPr>
              <a:t>bwidth</a:t>
            </a:r>
            <a:r>
              <a:rPr lang="en-US" sz="900" dirty="0">
                <a:latin typeface="System"/>
              </a:rPr>
              <a:t>(0.14) </a:t>
            </a:r>
            <a:r>
              <a:rPr lang="en-US" sz="900" dirty="0" err="1">
                <a:latin typeface="System"/>
              </a:rPr>
              <a:t>xlabel</a:t>
            </a:r>
            <a:r>
              <a:rPr lang="en-US" sz="900" dirty="0">
                <a:latin typeface="System"/>
              </a:rPr>
              <a:t>(2.477"300" 3"1000"   3.477"3000"  4"10000" 4.699"50000" 5 "100000", </a:t>
            </a:r>
            <a:r>
              <a:rPr lang="en-US" sz="900" dirty="0" err="1">
                <a:latin typeface="System"/>
              </a:rPr>
              <a:t>labsize</a:t>
            </a:r>
            <a:r>
              <a:rPr lang="en-US" sz="900" dirty="0">
                <a:latin typeface="System"/>
              </a:rPr>
              <a:t>(small) angle(90)) area(1)) (</a:t>
            </a:r>
            <a:r>
              <a:rPr lang="en-US" sz="900" dirty="0" err="1">
                <a:latin typeface="System"/>
              </a:rPr>
              <a:t>kdensity</a:t>
            </a:r>
            <a:r>
              <a:rPr lang="en-US" sz="900" dirty="0">
                <a:latin typeface="System"/>
              </a:rPr>
              <a:t> log10_USinc [w=popu1] if </a:t>
            </a:r>
            <a:r>
              <a:rPr lang="en-US" sz="900" dirty="0" err="1">
                <a:latin typeface="System"/>
              </a:rPr>
              <a:t>mysample</a:t>
            </a:r>
            <a:r>
              <a:rPr lang="en-US" sz="900" dirty="0">
                <a:latin typeface="System"/>
              </a:rPr>
              <a:t>==1 &amp; log10inc&gt;2 &amp; rest==1 &amp; </a:t>
            </a:r>
            <a:r>
              <a:rPr lang="en-US" sz="900" dirty="0" err="1">
                <a:latin typeface="System"/>
              </a:rPr>
              <a:t>USinc</a:t>
            </a:r>
            <a:r>
              <a:rPr lang="en-US" sz="900" dirty="0">
                <a:latin typeface="System"/>
              </a:rPr>
              <a:t>&gt;100, </a:t>
            </a:r>
            <a:r>
              <a:rPr lang="en-US" sz="900" dirty="0" err="1">
                <a:latin typeface="System"/>
              </a:rPr>
              <a:t>bwidth</a:t>
            </a:r>
            <a:r>
              <a:rPr lang="en-US" sz="900" dirty="0">
                <a:latin typeface="System"/>
              </a:rPr>
              <a:t>(0.14) </a:t>
            </a:r>
            <a:r>
              <a:rPr lang="en-US" sz="900" dirty="0" err="1">
                <a:latin typeface="System"/>
              </a:rPr>
              <a:t>xlabel</a:t>
            </a:r>
            <a:r>
              <a:rPr lang="en-US" sz="900" dirty="0">
                <a:latin typeface="System"/>
              </a:rPr>
              <a:t>(2.477"300" 3"1000"   3.477"3000"   4"10000" 4.699"50000" 5 "100000", </a:t>
            </a:r>
            <a:r>
              <a:rPr lang="en-US" sz="900" dirty="0" err="1">
                <a:latin typeface="System"/>
              </a:rPr>
              <a:t>labsize</a:t>
            </a:r>
            <a:r>
              <a:rPr lang="en-US" sz="900" dirty="0">
                <a:latin typeface="System"/>
              </a:rPr>
              <a:t>(small) angle(90)) </a:t>
            </a:r>
            <a:r>
              <a:rPr lang="en-US" sz="900" dirty="0" err="1">
                <a:latin typeface="System"/>
              </a:rPr>
              <a:t>xtitle</a:t>
            </a:r>
            <a:r>
              <a:rPr lang="en-US" sz="900" dirty="0">
                <a:latin typeface="System"/>
              </a:rPr>
              <a:t>(log of annual per capita income at market exchange rate) </a:t>
            </a:r>
            <a:r>
              <a:rPr lang="en-US" sz="900" dirty="0" err="1">
                <a:latin typeface="System"/>
              </a:rPr>
              <a:t>ytitle</a:t>
            </a:r>
            <a:r>
              <a:rPr lang="en-US" sz="900" dirty="0">
                <a:latin typeface="System"/>
              </a:rPr>
              <a:t>(density) legend(off) text(0.92 2.8 "Periphery") text(1.3 4.3 "Core") </a:t>
            </a:r>
            <a:r>
              <a:rPr lang="en-US" sz="900" dirty="0" err="1">
                <a:latin typeface="System"/>
              </a:rPr>
              <a:t>xline</a:t>
            </a:r>
            <a:r>
              <a:rPr lang="en-US" sz="900" dirty="0">
                <a:latin typeface="System"/>
              </a:rPr>
              <a:t>(4.23, </a:t>
            </a:r>
            <a:r>
              <a:rPr lang="en-US" sz="900" dirty="0" err="1">
                <a:latin typeface="System"/>
              </a:rPr>
              <a:t>lpattern</a:t>
            </a:r>
            <a:r>
              <a:rPr lang="en-US" sz="900" dirty="0">
                <a:latin typeface="System"/>
              </a:rPr>
              <a:t>(dash)) </a:t>
            </a:r>
            <a:r>
              <a:rPr lang="en-US" sz="900" dirty="0" err="1">
                <a:latin typeface="System"/>
              </a:rPr>
              <a:t>xline</a:t>
            </a:r>
            <a:r>
              <a:rPr lang="en-US" sz="900" dirty="0">
                <a:latin typeface="System"/>
              </a:rPr>
              <a:t>(2.88, </a:t>
            </a:r>
            <a:r>
              <a:rPr lang="en-US" sz="900" dirty="0" err="1">
                <a:latin typeface="System"/>
              </a:rPr>
              <a:t>lpattern</a:t>
            </a:r>
            <a:r>
              <a:rPr lang="en-US" sz="900" dirty="0">
                <a:latin typeface="System"/>
              </a:rPr>
              <a:t>(dash)) area(4.3) text(4 3.6 "Ratio 22.6"))  (</a:t>
            </a:r>
            <a:r>
              <a:rPr lang="en-US" sz="900" dirty="0" err="1">
                <a:latin typeface="System"/>
              </a:rPr>
              <a:t>scatteri</a:t>
            </a:r>
            <a:r>
              <a:rPr lang="en-US" sz="900" dirty="0">
                <a:latin typeface="System"/>
              </a:rPr>
              <a:t> 3.85 2.9 3.85 4.23, recast(line) </a:t>
            </a:r>
            <a:r>
              <a:rPr lang="en-US" sz="900" dirty="0" err="1">
                <a:latin typeface="System"/>
              </a:rPr>
              <a:t>lwidth</a:t>
            </a:r>
            <a:r>
              <a:rPr lang="en-US" sz="900" dirty="0">
                <a:latin typeface="System"/>
              </a:rPr>
              <a:t>(thick))</a:t>
            </a:r>
            <a:endParaRPr lang="en-US" sz="900" dirty="0"/>
          </a:p>
        </p:txBody>
      </p:sp>
      <p:sp>
        <p:nvSpPr>
          <p:cNvPr id="6" name="TextBox 5">
            <a:extLst>
              <a:ext uri="{FF2B5EF4-FFF2-40B4-BE49-F238E27FC236}">
                <a16:creationId xmlns:a16="http://schemas.microsoft.com/office/drawing/2014/main" id="{E67B7575-0E54-F41C-E9BA-94D1930C63CA}"/>
              </a:ext>
            </a:extLst>
          </p:cNvPr>
          <p:cNvSpPr txBox="1"/>
          <p:nvPr/>
        </p:nvSpPr>
        <p:spPr>
          <a:xfrm>
            <a:off x="1561605" y="5773152"/>
            <a:ext cx="8956593" cy="400110"/>
          </a:xfrm>
          <a:prstGeom prst="rect">
            <a:avLst/>
          </a:prstGeom>
          <a:noFill/>
        </p:spPr>
        <p:txBody>
          <a:bodyPr wrap="square" rtlCol="0">
            <a:spAutoFit/>
          </a:bodyPr>
          <a:lstStyle/>
          <a:p>
            <a:pPr algn="ctr"/>
            <a:r>
              <a:rPr lang="en-US" sz="2000" dirty="0"/>
              <a:t>Core: WENAO plus Japan; periphery: all others except China</a:t>
            </a:r>
          </a:p>
        </p:txBody>
      </p:sp>
      <p:pic>
        <p:nvPicPr>
          <p:cNvPr id="7" name="Picture 6">
            <a:extLst>
              <a:ext uri="{FF2B5EF4-FFF2-40B4-BE49-F238E27FC236}">
                <a16:creationId xmlns:a16="http://schemas.microsoft.com/office/drawing/2014/main" id="{CA002984-9170-570C-232A-2BEDC7515748}"/>
              </a:ext>
            </a:extLst>
          </p:cNvPr>
          <p:cNvPicPr>
            <a:picLocks noChangeAspect="1"/>
          </p:cNvPicPr>
          <p:nvPr/>
        </p:nvPicPr>
        <p:blipFill>
          <a:blip r:embed="rId2"/>
          <a:stretch>
            <a:fillRect/>
          </a:stretch>
        </p:blipFill>
        <p:spPr>
          <a:xfrm>
            <a:off x="2402237" y="699271"/>
            <a:ext cx="7687873" cy="5637621"/>
          </a:xfrm>
          <a:prstGeom prst="rect">
            <a:avLst/>
          </a:prstGeom>
        </p:spPr>
      </p:pic>
    </p:spTree>
    <p:extLst>
      <p:ext uri="{BB962C8B-B14F-4D97-AF65-F5344CB8AC3E}">
        <p14:creationId xmlns:p14="http://schemas.microsoft.com/office/powerpoint/2010/main" val="322149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559D2B-8B47-66D9-12AA-A9DCABF16C29}"/>
              </a:ext>
            </a:extLst>
          </p:cNvPr>
          <p:cNvSpPr txBox="1"/>
          <p:nvPr/>
        </p:nvSpPr>
        <p:spPr>
          <a:xfrm>
            <a:off x="697424" y="6214820"/>
            <a:ext cx="11034793" cy="784830"/>
          </a:xfrm>
          <a:prstGeom prst="rect">
            <a:avLst/>
          </a:prstGeom>
          <a:noFill/>
        </p:spPr>
        <p:txBody>
          <a:bodyPr wrap="square" rtlCol="0">
            <a:spAutoFit/>
          </a:bodyPr>
          <a:lstStyle/>
          <a:p>
            <a:r>
              <a:rPr lang="en-US" sz="900" b="1" dirty="0" err="1">
                <a:latin typeface="System"/>
              </a:rPr>
              <a:t>twoway</a:t>
            </a:r>
            <a:r>
              <a:rPr lang="en-US" sz="900" b="1" dirty="0">
                <a:latin typeface="System"/>
              </a:rPr>
              <a:t> (</a:t>
            </a:r>
            <a:r>
              <a:rPr lang="en-US" sz="900" b="1" dirty="0" err="1">
                <a:latin typeface="System"/>
              </a:rPr>
              <a:t>kdensity</a:t>
            </a:r>
            <a:r>
              <a:rPr lang="en-US" sz="900" b="1" dirty="0">
                <a:latin typeface="System"/>
              </a:rPr>
              <a:t> log10inc [w=popu1] if </a:t>
            </a:r>
            <a:r>
              <a:rPr lang="en-US" sz="900" b="1" dirty="0" err="1">
                <a:latin typeface="System"/>
              </a:rPr>
              <a:t>mysample</a:t>
            </a:r>
            <a:r>
              <a:rPr lang="en-US" sz="900" b="1" dirty="0">
                <a:latin typeface="System"/>
              </a:rPr>
              <a:t>==1 &amp; log10inc&gt;2 &amp; rich==1, </a:t>
            </a:r>
            <a:r>
              <a:rPr lang="en-US" sz="900" b="1" dirty="0" err="1">
                <a:latin typeface="System"/>
              </a:rPr>
              <a:t>bwidth</a:t>
            </a:r>
            <a:r>
              <a:rPr lang="en-US" sz="900" b="1" dirty="0">
                <a:latin typeface="System"/>
              </a:rPr>
              <a:t>(0.14) </a:t>
            </a:r>
            <a:r>
              <a:rPr lang="en-US" sz="900" b="1" dirty="0" err="1">
                <a:latin typeface="System"/>
              </a:rPr>
              <a:t>xlabel</a:t>
            </a:r>
            <a:r>
              <a:rPr lang="en-US" sz="900" b="1" dirty="0">
                <a:latin typeface="System"/>
              </a:rPr>
              <a:t>(2.477"300" 3"1000"   3.477"3000"  4"10000" 4.699"50000" 5 "100000", </a:t>
            </a:r>
            <a:r>
              <a:rPr lang="en-US" sz="900" b="1" dirty="0" err="1">
                <a:latin typeface="System"/>
              </a:rPr>
              <a:t>labsize</a:t>
            </a:r>
            <a:r>
              <a:rPr lang="en-US" sz="900" b="1" dirty="0">
                <a:latin typeface="System"/>
              </a:rPr>
              <a:t>(small) angle(90)) area(1)) (</a:t>
            </a:r>
            <a:r>
              <a:rPr lang="en-US" sz="900" b="1" dirty="0" err="1">
                <a:latin typeface="System"/>
              </a:rPr>
              <a:t>kdensity</a:t>
            </a:r>
            <a:r>
              <a:rPr lang="en-US" sz="900" b="1" dirty="0">
                <a:latin typeface="System"/>
              </a:rPr>
              <a:t> log10inc [w=popu1] if </a:t>
            </a:r>
            <a:r>
              <a:rPr lang="en-US" sz="900" b="1" dirty="0" err="1">
                <a:latin typeface="System"/>
              </a:rPr>
              <a:t>mysample</a:t>
            </a:r>
            <a:r>
              <a:rPr lang="en-US" sz="900" b="1" dirty="0">
                <a:latin typeface="System"/>
              </a:rPr>
              <a:t>==1 &amp; log10inc&gt;2 &amp; region==1, </a:t>
            </a:r>
            <a:r>
              <a:rPr lang="en-US" sz="900" b="1" dirty="0" err="1">
                <a:latin typeface="System"/>
              </a:rPr>
              <a:t>bwidth</a:t>
            </a:r>
            <a:r>
              <a:rPr lang="en-US" sz="900" b="1" dirty="0">
                <a:latin typeface="System"/>
              </a:rPr>
              <a:t>(0.14) </a:t>
            </a:r>
            <a:r>
              <a:rPr lang="en-US" sz="900" b="1" dirty="0" err="1">
                <a:latin typeface="System"/>
              </a:rPr>
              <a:t>xlabel</a:t>
            </a:r>
            <a:r>
              <a:rPr lang="en-US" sz="900" b="1" dirty="0">
                <a:latin typeface="System"/>
              </a:rPr>
              <a:t>(2.477"300" 3"1000"   3.477"3000"   4"10000" 4.699"50000" 5 "100000", </a:t>
            </a:r>
            <a:r>
              <a:rPr lang="en-US" sz="900" b="1" dirty="0" err="1">
                <a:latin typeface="System"/>
              </a:rPr>
              <a:t>labsize</a:t>
            </a:r>
            <a:r>
              <a:rPr lang="en-US" sz="900" b="1" dirty="0">
                <a:latin typeface="System"/>
              </a:rPr>
              <a:t>(small) angle(90)) </a:t>
            </a:r>
            <a:r>
              <a:rPr lang="en-US" sz="900" b="1" dirty="0" err="1">
                <a:latin typeface="System"/>
              </a:rPr>
              <a:t>xtitle</a:t>
            </a:r>
            <a:r>
              <a:rPr lang="en-US" sz="900" b="1" dirty="0">
                <a:latin typeface="System"/>
              </a:rPr>
              <a:t>(log of annual per capita PPP  income) </a:t>
            </a:r>
            <a:r>
              <a:rPr lang="en-US" sz="900" b="1" dirty="0" err="1">
                <a:latin typeface="System"/>
              </a:rPr>
              <a:t>ytitle</a:t>
            </a:r>
            <a:r>
              <a:rPr lang="en-US" sz="900" b="1" dirty="0">
                <a:latin typeface="System"/>
              </a:rPr>
              <a:t>(density) legend(off) text(0.92 3.3 "Africa") text(1.3 4.3 "Core") </a:t>
            </a:r>
            <a:r>
              <a:rPr lang="en-US" sz="900" b="1" dirty="0" err="1">
                <a:latin typeface="System"/>
              </a:rPr>
              <a:t>xline</a:t>
            </a:r>
            <a:r>
              <a:rPr lang="en-US" sz="900" b="1" dirty="0">
                <a:latin typeface="System"/>
              </a:rPr>
              <a:t>(4.26, </a:t>
            </a:r>
            <a:r>
              <a:rPr lang="en-US" sz="900" b="1" dirty="0" err="1">
                <a:latin typeface="System"/>
              </a:rPr>
              <a:t>lpattern</a:t>
            </a:r>
            <a:r>
              <a:rPr lang="en-US" sz="900" b="1" dirty="0">
                <a:latin typeface="System"/>
              </a:rPr>
              <a:t>(dash)) </a:t>
            </a:r>
            <a:r>
              <a:rPr lang="en-US" sz="900" b="1" dirty="0" err="1">
                <a:latin typeface="System"/>
              </a:rPr>
              <a:t>xline</a:t>
            </a:r>
            <a:r>
              <a:rPr lang="en-US" sz="900" b="1" dirty="0">
                <a:latin typeface="System"/>
              </a:rPr>
              <a:t>(3.15, </a:t>
            </a:r>
            <a:r>
              <a:rPr lang="en-US" sz="900" b="1" dirty="0" err="1">
                <a:latin typeface="System"/>
              </a:rPr>
              <a:t>lpattern</a:t>
            </a:r>
            <a:r>
              <a:rPr lang="en-US" sz="900" b="1" dirty="0">
                <a:latin typeface="System"/>
              </a:rPr>
              <a:t>(dash)) text(1.4 3.8 "Ratio 12.6") text(1.4 5 "Less than 1%" "of African population" "has income" "above the core median", box margin(small)) area(0.86)) (</a:t>
            </a:r>
            <a:r>
              <a:rPr lang="en-US" sz="900" b="1" dirty="0" err="1">
                <a:latin typeface="System"/>
              </a:rPr>
              <a:t>scatteri</a:t>
            </a:r>
            <a:r>
              <a:rPr lang="en-US" sz="900" b="1" dirty="0">
                <a:latin typeface="System"/>
              </a:rPr>
              <a:t> 1.34 3.16 1.34 4.23, recast(line) </a:t>
            </a:r>
            <a:r>
              <a:rPr lang="en-US" sz="900" b="1" dirty="0" err="1">
                <a:latin typeface="System"/>
              </a:rPr>
              <a:t>lwidth</a:t>
            </a:r>
            <a:r>
              <a:rPr lang="en-US" sz="900" b="1" dirty="0">
                <a:latin typeface="System"/>
              </a:rPr>
              <a:t>(thick))</a:t>
            </a:r>
          </a:p>
          <a:p>
            <a:r>
              <a:rPr lang="en-US" sz="900" b="1" dirty="0">
                <a:latin typeface="System"/>
              </a:rPr>
              <a:t>Using \final18_china_lis.dta</a:t>
            </a:r>
            <a:endParaRPr lang="en-US" sz="900" dirty="0"/>
          </a:p>
        </p:txBody>
      </p:sp>
      <p:pic>
        <p:nvPicPr>
          <p:cNvPr id="3" name="Picture 2">
            <a:extLst>
              <a:ext uri="{FF2B5EF4-FFF2-40B4-BE49-F238E27FC236}">
                <a16:creationId xmlns:a16="http://schemas.microsoft.com/office/drawing/2014/main" id="{37B4768D-94ED-260B-DF7C-E119D9B2A2B8}"/>
              </a:ext>
            </a:extLst>
          </p:cNvPr>
          <p:cNvPicPr>
            <a:picLocks noChangeAspect="1"/>
          </p:cNvPicPr>
          <p:nvPr/>
        </p:nvPicPr>
        <p:blipFill>
          <a:blip r:embed="rId2"/>
          <a:stretch>
            <a:fillRect/>
          </a:stretch>
        </p:blipFill>
        <p:spPr>
          <a:xfrm>
            <a:off x="1778590" y="724802"/>
            <a:ext cx="8264312" cy="5490017"/>
          </a:xfrm>
          <a:prstGeom prst="rect">
            <a:avLst/>
          </a:prstGeom>
        </p:spPr>
      </p:pic>
      <p:sp>
        <p:nvSpPr>
          <p:cNvPr id="2" name="TextBox 1">
            <a:extLst>
              <a:ext uri="{FF2B5EF4-FFF2-40B4-BE49-F238E27FC236}">
                <a16:creationId xmlns:a16="http://schemas.microsoft.com/office/drawing/2014/main" id="{7A338010-0AFB-DEE9-1C76-99ADFF17F147}"/>
              </a:ext>
            </a:extLst>
          </p:cNvPr>
          <p:cNvSpPr txBox="1"/>
          <p:nvPr/>
        </p:nvSpPr>
        <p:spPr>
          <a:xfrm>
            <a:off x="1949072" y="119961"/>
            <a:ext cx="7907849" cy="523220"/>
          </a:xfrm>
          <a:prstGeom prst="rect">
            <a:avLst/>
          </a:prstGeom>
          <a:noFill/>
        </p:spPr>
        <p:txBody>
          <a:bodyPr wrap="square" rtlCol="0">
            <a:spAutoFit/>
          </a:bodyPr>
          <a:lstStyle/>
          <a:p>
            <a:pPr algn="ctr"/>
            <a:r>
              <a:rPr lang="en-US" sz="2800" dirty="0"/>
              <a:t>Africa vs. the core, 2018 (all in $PPPs)</a:t>
            </a:r>
          </a:p>
        </p:txBody>
      </p:sp>
    </p:spTree>
    <p:extLst>
      <p:ext uri="{BB962C8B-B14F-4D97-AF65-F5344CB8AC3E}">
        <p14:creationId xmlns:p14="http://schemas.microsoft.com/office/powerpoint/2010/main" val="1517011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579437"/>
            <a:ext cx="9972676" cy="1992313"/>
          </a:xfrm>
        </p:spPr>
        <p:txBody>
          <a:bodyPr>
            <a:normAutofit/>
          </a:bodyPr>
          <a:lstStyle/>
          <a:p>
            <a:r>
              <a:rPr lang="en-US" dirty="0"/>
              <a:t>The high globalization: 1988-2008</a:t>
            </a:r>
            <a:br>
              <a:rPr lang="en-US" dirty="0"/>
            </a:br>
            <a:r>
              <a:rPr lang="en-US" dirty="0"/>
              <a:t>(from the Fall of the Berlin Wall to the Global Financial Crisis)</a:t>
            </a:r>
          </a:p>
        </p:txBody>
      </p:sp>
    </p:spTree>
    <p:extLst>
      <p:ext uri="{BB962C8B-B14F-4D97-AF65-F5344CB8AC3E}">
        <p14:creationId xmlns:p14="http://schemas.microsoft.com/office/powerpoint/2010/main" val="520347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B2A8-30DC-A7D8-4229-AF603A11C3F7}"/>
              </a:ext>
            </a:extLst>
          </p:cNvPr>
          <p:cNvSpPr>
            <a:spLocks noGrp="1"/>
          </p:cNvSpPr>
          <p:nvPr>
            <p:ph type="title"/>
          </p:nvPr>
        </p:nvSpPr>
        <p:spPr>
          <a:xfrm>
            <a:off x="838200" y="234496"/>
            <a:ext cx="10515600" cy="1325563"/>
          </a:xfrm>
        </p:spPr>
        <p:txBody>
          <a:bodyPr>
            <a:normAutofit/>
          </a:bodyPr>
          <a:lstStyle/>
          <a:p>
            <a:r>
              <a:rPr lang="en-US" sz="3600" dirty="0"/>
              <a:t>Real income growth at various percentiles of global income distribution, 1988-2008 (in 2005 PPPs) </a:t>
            </a:r>
          </a:p>
        </p:txBody>
      </p:sp>
      <p:graphicFrame>
        <p:nvGraphicFramePr>
          <p:cNvPr id="4" name="Content Placeholder 3">
            <a:extLst>
              <a:ext uri="{FF2B5EF4-FFF2-40B4-BE49-F238E27FC236}">
                <a16:creationId xmlns:a16="http://schemas.microsoft.com/office/drawing/2014/main" id="{00000000-0008-0000-0200-000002000000}"/>
              </a:ext>
            </a:extLst>
          </p:cNvPr>
          <p:cNvGraphicFramePr>
            <a:graphicFrameLocks noGrp="1"/>
          </p:cNvGraphicFramePr>
          <p:nvPr>
            <p:ph idx="1"/>
            <p:extLst>
              <p:ext uri="{D42A27DB-BD31-4B8C-83A1-F6EECF244321}">
                <p14:modId xmlns:p14="http://schemas.microsoft.com/office/powerpoint/2010/main" val="494789357"/>
              </p:ext>
            </p:extLst>
          </p:nvPr>
        </p:nvGraphicFramePr>
        <p:xfrm>
          <a:off x="1752600" y="1560059"/>
          <a:ext cx="7799614" cy="485707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DE4ED30C-EC6C-D05F-7F2E-1169D53BEEB6}"/>
              </a:ext>
            </a:extLst>
          </p:cNvPr>
          <p:cNvSpPr txBox="1"/>
          <p:nvPr/>
        </p:nvSpPr>
        <p:spPr>
          <a:xfrm>
            <a:off x="4052454" y="2239291"/>
            <a:ext cx="2407227" cy="584775"/>
          </a:xfrm>
          <a:prstGeom prst="rect">
            <a:avLst/>
          </a:prstGeom>
          <a:noFill/>
        </p:spPr>
        <p:txBody>
          <a:bodyPr wrap="square" rtlCol="0">
            <a:spAutoFit/>
          </a:bodyPr>
          <a:lstStyle/>
          <a:p>
            <a:r>
              <a:rPr lang="en-US" sz="1600" dirty="0"/>
              <a:t>High growth of Asian middle classes </a:t>
            </a:r>
          </a:p>
        </p:txBody>
      </p:sp>
      <p:sp>
        <p:nvSpPr>
          <p:cNvPr id="5" name="TextBox 4">
            <a:extLst>
              <a:ext uri="{FF2B5EF4-FFF2-40B4-BE49-F238E27FC236}">
                <a16:creationId xmlns:a16="http://schemas.microsoft.com/office/drawing/2014/main" id="{90B74FA6-4A84-5EFD-D428-83CEB90F3ADB}"/>
              </a:ext>
            </a:extLst>
          </p:cNvPr>
          <p:cNvSpPr txBox="1"/>
          <p:nvPr/>
        </p:nvSpPr>
        <p:spPr>
          <a:xfrm>
            <a:off x="6096000" y="5081155"/>
            <a:ext cx="1641764" cy="830997"/>
          </a:xfrm>
          <a:prstGeom prst="rect">
            <a:avLst/>
          </a:prstGeom>
          <a:noFill/>
        </p:spPr>
        <p:txBody>
          <a:bodyPr wrap="square" rtlCol="0">
            <a:spAutoFit/>
          </a:bodyPr>
          <a:lstStyle/>
          <a:p>
            <a:r>
              <a:rPr lang="en-US" sz="1600" dirty="0"/>
              <a:t>Low growth of Western middle classes</a:t>
            </a:r>
          </a:p>
        </p:txBody>
      </p:sp>
      <p:sp>
        <p:nvSpPr>
          <p:cNvPr id="6" name="TextBox 5">
            <a:extLst>
              <a:ext uri="{FF2B5EF4-FFF2-40B4-BE49-F238E27FC236}">
                <a16:creationId xmlns:a16="http://schemas.microsoft.com/office/drawing/2014/main" id="{2E02B471-6DE3-7566-685F-E3620AD1DB29}"/>
              </a:ext>
            </a:extLst>
          </p:cNvPr>
          <p:cNvSpPr txBox="1"/>
          <p:nvPr/>
        </p:nvSpPr>
        <p:spPr>
          <a:xfrm>
            <a:off x="9466118" y="2824066"/>
            <a:ext cx="1236518" cy="830997"/>
          </a:xfrm>
          <a:prstGeom prst="rect">
            <a:avLst/>
          </a:prstGeom>
          <a:noFill/>
        </p:spPr>
        <p:txBody>
          <a:bodyPr wrap="square" rtlCol="0">
            <a:spAutoFit/>
          </a:bodyPr>
          <a:lstStyle/>
          <a:p>
            <a:r>
              <a:rPr lang="en-US" sz="1600" dirty="0"/>
              <a:t>High growth of the global top 1%</a:t>
            </a:r>
          </a:p>
        </p:txBody>
      </p:sp>
    </p:spTree>
    <p:extLst>
      <p:ext uri="{BB962C8B-B14F-4D97-AF65-F5344CB8AC3E}">
        <p14:creationId xmlns:p14="http://schemas.microsoft.com/office/powerpoint/2010/main" val="11132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579437"/>
            <a:ext cx="9972676" cy="1992313"/>
          </a:xfrm>
        </p:spPr>
        <p:txBody>
          <a:bodyPr>
            <a:normAutofit/>
          </a:bodyPr>
          <a:lstStyle/>
          <a:p>
            <a:r>
              <a:rPr lang="en-US" dirty="0"/>
              <a:t>“The interregnum”</a:t>
            </a:r>
            <a:br>
              <a:rPr lang="en-US" dirty="0"/>
            </a:br>
            <a:r>
              <a:rPr lang="en-US" dirty="0"/>
              <a:t>Between the financial crisis and covid, 2008-18</a:t>
            </a:r>
          </a:p>
        </p:txBody>
      </p:sp>
    </p:spTree>
    <p:extLst>
      <p:ext uri="{BB962C8B-B14F-4D97-AF65-F5344CB8AC3E}">
        <p14:creationId xmlns:p14="http://schemas.microsoft.com/office/powerpoint/2010/main" val="801330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038600" y="6472238"/>
            <a:ext cx="4114800" cy="365125"/>
          </a:xfrm>
        </p:spPr>
        <p:txBody>
          <a:bodyPr/>
          <a:lstStyle/>
          <a:p>
            <a:r>
              <a:rPr lang="en-US" dirty="0"/>
              <a:t>Branko Milanovic</a:t>
            </a:r>
          </a:p>
        </p:txBody>
      </p:sp>
      <p:graphicFrame>
        <p:nvGraphicFramePr>
          <p:cNvPr id="6" name="Chart 5">
            <a:extLst>
              <a:ext uri="{FF2B5EF4-FFF2-40B4-BE49-F238E27FC236}">
                <a16:creationId xmlns:a16="http://schemas.microsoft.com/office/drawing/2014/main" id="{5AE671CA-5076-487A-BF3B-8E2C7B467F85}"/>
              </a:ext>
            </a:extLst>
          </p:cNvPr>
          <p:cNvGraphicFramePr>
            <a:graphicFrameLocks/>
          </p:cNvGraphicFramePr>
          <p:nvPr>
            <p:extLst>
              <p:ext uri="{D42A27DB-BD31-4B8C-83A1-F6EECF244321}">
                <p14:modId xmlns:p14="http://schemas.microsoft.com/office/powerpoint/2010/main" val="3257260409"/>
              </p:ext>
            </p:extLst>
          </p:nvPr>
        </p:nvGraphicFramePr>
        <p:xfrm>
          <a:off x="2228850" y="924718"/>
          <a:ext cx="6972301" cy="538638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9234A1D2-7201-4BC6-8491-F04741CFEAF6}"/>
              </a:ext>
            </a:extLst>
          </p:cNvPr>
          <p:cNvSpPr txBox="1"/>
          <p:nvPr/>
        </p:nvSpPr>
        <p:spPr>
          <a:xfrm>
            <a:off x="2790825" y="278387"/>
            <a:ext cx="6410326" cy="646331"/>
          </a:xfrm>
          <a:prstGeom prst="rect">
            <a:avLst/>
          </a:prstGeom>
          <a:noFill/>
        </p:spPr>
        <p:txBody>
          <a:bodyPr wrap="square" rtlCol="0">
            <a:spAutoFit/>
          </a:bodyPr>
          <a:lstStyle/>
          <a:p>
            <a:pPr algn="ctr"/>
            <a:r>
              <a:rPr lang="en-US" sz="3600" dirty="0"/>
              <a:t>After the financial crisis: 2008-13</a:t>
            </a:r>
          </a:p>
        </p:txBody>
      </p:sp>
      <p:sp>
        <p:nvSpPr>
          <p:cNvPr id="7" name="TextBox 6">
            <a:extLst>
              <a:ext uri="{FF2B5EF4-FFF2-40B4-BE49-F238E27FC236}">
                <a16:creationId xmlns:a16="http://schemas.microsoft.com/office/drawing/2014/main" id="{0F17B61B-4E64-4ACA-8051-6C35403FB4AB}"/>
              </a:ext>
            </a:extLst>
          </p:cNvPr>
          <p:cNvSpPr txBox="1"/>
          <p:nvPr/>
        </p:nvSpPr>
        <p:spPr>
          <a:xfrm>
            <a:off x="428625" y="6335712"/>
            <a:ext cx="2757488" cy="246221"/>
          </a:xfrm>
          <a:prstGeom prst="rect">
            <a:avLst/>
          </a:prstGeom>
          <a:noFill/>
        </p:spPr>
        <p:txBody>
          <a:bodyPr wrap="square" rtlCol="0">
            <a:spAutoFit/>
          </a:bodyPr>
          <a:lstStyle/>
          <a:p>
            <a:r>
              <a:rPr lang="en-US" sz="1000" dirty="0"/>
              <a:t>Africa_povcal.xls</a:t>
            </a:r>
          </a:p>
        </p:txBody>
      </p:sp>
      <p:sp>
        <p:nvSpPr>
          <p:cNvPr id="8" name="TextBox 7">
            <a:extLst>
              <a:ext uri="{FF2B5EF4-FFF2-40B4-BE49-F238E27FC236}">
                <a16:creationId xmlns:a16="http://schemas.microsoft.com/office/drawing/2014/main" id="{49A98FAB-6338-45C2-9DC4-6397184F64F6}"/>
              </a:ext>
            </a:extLst>
          </p:cNvPr>
          <p:cNvSpPr txBox="1"/>
          <p:nvPr/>
        </p:nvSpPr>
        <p:spPr>
          <a:xfrm>
            <a:off x="4471988" y="1528831"/>
            <a:ext cx="3128962" cy="646331"/>
          </a:xfrm>
          <a:prstGeom prst="rect">
            <a:avLst/>
          </a:prstGeom>
          <a:noFill/>
        </p:spPr>
        <p:txBody>
          <a:bodyPr wrap="square" rtlCol="0">
            <a:spAutoFit/>
          </a:bodyPr>
          <a:lstStyle/>
          <a:p>
            <a:r>
              <a:rPr lang="en-US" dirty="0"/>
              <a:t>Continued very strong growth around the global median</a:t>
            </a:r>
          </a:p>
        </p:txBody>
      </p:sp>
      <p:sp>
        <p:nvSpPr>
          <p:cNvPr id="9" name="TextBox 8">
            <a:extLst>
              <a:ext uri="{FF2B5EF4-FFF2-40B4-BE49-F238E27FC236}">
                <a16:creationId xmlns:a16="http://schemas.microsoft.com/office/drawing/2014/main" id="{A1C179DC-7466-44F2-8105-C088E92E6B34}"/>
              </a:ext>
            </a:extLst>
          </p:cNvPr>
          <p:cNvSpPr txBox="1"/>
          <p:nvPr/>
        </p:nvSpPr>
        <p:spPr>
          <a:xfrm>
            <a:off x="6229350" y="4071938"/>
            <a:ext cx="1924050" cy="923330"/>
          </a:xfrm>
          <a:prstGeom prst="rect">
            <a:avLst/>
          </a:prstGeom>
          <a:noFill/>
        </p:spPr>
        <p:txBody>
          <a:bodyPr wrap="square" rtlCol="0">
            <a:spAutoFit/>
          </a:bodyPr>
          <a:lstStyle/>
          <a:p>
            <a:r>
              <a:rPr lang="en-US" dirty="0"/>
              <a:t>No improvement for Western middle classes</a:t>
            </a:r>
          </a:p>
        </p:txBody>
      </p:sp>
      <p:sp>
        <p:nvSpPr>
          <p:cNvPr id="10" name="TextBox 9">
            <a:extLst>
              <a:ext uri="{FF2B5EF4-FFF2-40B4-BE49-F238E27FC236}">
                <a16:creationId xmlns:a16="http://schemas.microsoft.com/office/drawing/2014/main" id="{C7F24DE3-DA40-4799-B3C6-777985471393}"/>
              </a:ext>
            </a:extLst>
          </p:cNvPr>
          <p:cNvSpPr txBox="1"/>
          <p:nvPr/>
        </p:nvSpPr>
        <p:spPr>
          <a:xfrm>
            <a:off x="8958263" y="4071938"/>
            <a:ext cx="2114550" cy="646331"/>
          </a:xfrm>
          <a:prstGeom prst="rect">
            <a:avLst/>
          </a:prstGeom>
          <a:noFill/>
        </p:spPr>
        <p:txBody>
          <a:bodyPr wrap="square" rtlCol="0">
            <a:spAutoFit/>
          </a:bodyPr>
          <a:lstStyle/>
          <a:p>
            <a:r>
              <a:rPr lang="en-US" dirty="0"/>
              <a:t>Slowdown of growth of the global top 1%</a:t>
            </a:r>
          </a:p>
        </p:txBody>
      </p:sp>
      <p:sp>
        <p:nvSpPr>
          <p:cNvPr id="4" name="TextBox 3">
            <a:extLst>
              <a:ext uri="{FF2B5EF4-FFF2-40B4-BE49-F238E27FC236}">
                <a16:creationId xmlns:a16="http://schemas.microsoft.com/office/drawing/2014/main" id="{D7069A2F-0F0C-CE25-16B7-E3796B199722}"/>
              </a:ext>
            </a:extLst>
          </p:cNvPr>
          <p:cNvSpPr txBox="1"/>
          <p:nvPr/>
        </p:nvSpPr>
        <p:spPr>
          <a:xfrm>
            <a:off x="2990849" y="6161925"/>
            <a:ext cx="7903167" cy="369332"/>
          </a:xfrm>
          <a:prstGeom prst="rect">
            <a:avLst/>
          </a:prstGeom>
          <a:noFill/>
        </p:spPr>
        <p:txBody>
          <a:bodyPr wrap="square" rtlCol="0">
            <a:spAutoFit/>
          </a:bodyPr>
          <a:lstStyle/>
          <a:p>
            <a:r>
              <a:rPr lang="en-US" dirty="0"/>
              <a:t>Coverage in 2013: 95% of world population and income</a:t>
            </a:r>
          </a:p>
        </p:txBody>
      </p:sp>
    </p:spTree>
    <p:extLst>
      <p:ext uri="{BB962C8B-B14F-4D97-AF65-F5344CB8AC3E}">
        <p14:creationId xmlns:p14="http://schemas.microsoft.com/office/powerpoint/2010/main" val="10067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B31FC5-3AB5-ECA0-14E2-4195DFA66C9E}"/>
              </a:ext>
            </a:extLst>
          </p:cNvPr>
          <p:cNvSpPr txBox="1"/>
          <p:nvPr/>
        </p:nvSpPr>
        <p:spPr>
          <a:xfrm>
            <a:off x="3987545" y="1278750"/>
            <a:ext cx="2814637" cy="923330"/>
          </a:xfrm>
          <a:prstGeom prst="rect">
            <a:avLst/>
          </a:prstGeom>
          <a:noFill/>
        </p:spPr>
        <p:txBody>
          <a:bodyPr wrap="square" rtlCol="0">
            <a:spAutoFit/>
          </a:bodyPr>
          <a:lstStyle/>
          <a:p>
            <a:r>
              <a:rPr lang="en-US" dirty="0"/>
              <a:t>Strong growth on the bottom and middle of global income distribution</a:t>
            </a:r>
          </a:p>
        </p:txBody>
      </p:sp>
      <p:sp>
        <p:nvSpPr>
          <p:cNvPr id="6" name="TextBox 5">
            <a:extLst>
              <a:ext uri="{FF2B5EF4-FFF2-40B4-BE49-F238E27FC236}">
                <a16:creationId xmlns:a16="http://schemas.microsoft.com/office/drawing/2014/main" id="{E738D04E-7F90-974E-3033-91C93A6D0353}"/>
              </a:ext>
            </a:extLst>
          </p:cNvPr>
          <p:cNvSpPr txBox="1"/>
          <p:nvPr/>
        </p:nvSpPr>
        <p:spPr>
          <a:xfrm>
            <a:off x="9498330" y="3270077"/>
            <a:ext cx="2343150" cy="369332"/>
          </a:xfrm>
          <a:prstGeom prst="rect">
            <a:avLst/>
          </a:prstGeom>
          <a:noFill/>
        </p:spPr>
        <p:txBody>
          <a:bodyPr wrap="square" rtlCol="0">
            <a:spAutoFit/>
          </a:bodyPr>
          <a:lstStyle/>
          <a:p>
            <a:r>
              <a:rPr lang="en-US" dirty="0"/>
              <a:t>Low growth at the top</a:t>
            </a:r>
          </a:p>
        </p:txBody>
      </p:sp>
      <p:sp>
        <p:nvSpPr>
          <p:cNvPr id="2" name="TextBox 1">
            <a:extLst>
              <a:ext uri="{FF2B5EF4-FFF2-40B4-BE49-F238E27FC236}">
                <a16:creationId xmlns:a16="http://schemas.microsoft.com/office/drawing/2014/main" id="{20C35011-882D-38D7-B185-1E468543E6B3}"/>
              </a:ext>
            </a:extLst>
          </p:cNvPr>
          <p:cNvSpPr txBox="1"/>
          <p:nvPr/>
        </p:nvSpPr>
        <p:spPr>
          <a:xfrm>
            <a:off x="2650210" y="6134636"/>
            <a:ext cx="9191270" cy="369332"/>
          </a:xfrm>
          <a:prstGeom prst="rect">
            <a:avLst/>
          </a:prstGeom>
          <a:noFill/>
        </p:spPr>
        <p:txBody>
          <a:bodyPr wrap="square" rtlCol="0">
            <a:spAutoFit/>
          </a:bodyPr>
          <a:lstStyle/>
          <a:p>
            <a:r>
              <a:rPr lang="en-US" dirty="0"/>
              <a:t>Coverage in 2018: 97% of world income and 91% of world population</a:t>
            </a:r>
          </a:p>
        </p:txBody>
      </p:sp>
      <p:graphicFrame>
        <p:nvGraphicFramePr>
          <p:cNvPr id="8" name="Chart 7">
            <a:extLst>
              <a:ext uri="{FF2B5EF4-FFF2-40B4-BE49-F238E27FC236}">
                <a16:creationId xmlns:a16="http://schemas.microsoft.com/office/drawing/2014/main" id="{D99465D2-B930-4B1A-A564-1742589A3C0B}"/>
              </a:ext>
            </a:extLst>
          </p:cNvPr>
          <p:cNvGraphicFramePr>
            <a:graphicFrameLocks/>
          </p:cNvGraphicFramePr>
          <p:nvPr>
            <p:extLst>
              <p:ext uri="{D42A27DB-BD31-4B8C-83A1-F6EECF244321}">
                <p14:modId xmlns:p14="http://schemas.microsoft.com/office/powerpoint/2010/main" val="3864425402"/>
              </p:ext>
            </p:extLst>
          </p:nvPr>
        </p:nvGraphicFramePr>
        <p:xfrm>
          <a:off x="2381574" y="1144182"/>
          <a:ext cx="7423687" cy="499045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161FC676-90EE-D910-66DD-857F21FB3FD7}"/>
              </a:ext>
            </a:extLst>
          </p:cNvPr>
          <p:cNvSpPr txBox="1"/>
          <p:nvPr/>
        </p:nvSpPr>
        <p:spPr>
          <a:xfrm>
            <a:off x="2417736" y="247973"/>
            <a:ext cx="7330698" cy="954107"/>
          </a:xfrm>
          <a:prstGeom prst="rect">
            <a:avLst/>
          </a:prstGeom>
          <a:noFill/>
        </p:spPr>
        <p:txBody>
          <a:bodyPr wrap="square" rtlCol="0">
            <a:spAutoFit/>
          </a:bodyPr>
          <a:lstStyle/>
          <a:p>
            <a:pPr algn="ctr"/>
            <a:r>
              <a:rPr lang="en-US" sz="2800" dirty="0"/>
              <a:t>Global growth incidence curve 2013-18</a:t>
            </a:r>
          </a:p>
          <a:p>
            <a:pPr algn="ctr"/>
            <a:r>
              <a:rPr lang="en-US" sz="2800" dirty="0"/>
              <a:t>(cumulative per capita growth; real 2018 PPPs)</a:t>
            </a:r>
          </a:p>
        </p:txBody>
      </p:sp>
    </p:spTree>
    <p:extLst>
      <p:ext uri="{BB962C8B-B14F-4D97-AF65-F5344CB8AC3E}">
        <p14:creationId xmlns:p14="http://schemas.microsoft.com/office/powerpoint/2010/main" val="353611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5D2F38-8C49-76AF-9993-71E1FB00E14C}"/>
              </a:ext>
            </a:extLst>
          </p:cNvPr>
          <p:cNvSpPr>
            <a:spLocks noGrp="1"/>
          </p:cNvSpPr>
          <p:nvPr>
            <p:ph idx="1"/>
          </p:nvPr>
        </p:nvSpPr>
        <p:spPr/>
        <p:txBody>
          <a:bodyPr>
            <a:normAutofit/>
          </a:bodyPr>
          <a:lstStyle/>
          <a:p>
            <a:pPr marL="0" indent="0" algn="l">
              <a:buNone/>
            </a:pPr>
            <a:r>
              <a:rPr lang="en-US" sz="4000" b="0" i="0" u="none" strike="noStrike" baseline="0" dirty="0">
                <a:latin typeface="Palatino-Roman"/>
              </a:rPr>
              <a:t>“the past always counts [because] the inequality of the world is the result of structural realities at once slow to take shape and slow to fade away.”</a:t>
            </a:r>
          </a:p>
          <a:p>
            <a:pPr marL="0" indent="0" algn="l">
              <a:buNone/>
            </a:pPr>
            <a:endParaRPr lang="en-US" sz="4000" b="0" i="0" u="none" strike="noStrike" baseline="0" dirty="0">
              <a:latin typeface="Palatino-Roman"/>
            </a:endParaRPr>
          </a:p>
          <a:p>
            <a:pPr marL="0" indent="0" algn="l">
              <a:buNone/>
            </a:pPr>
            <a:r>
              <a:rPr lang="en-US" sz="4000" dirty="0">
                <a:latin typeface="Palatino-Roman"/>
              </a:rPr>
              <a:t>Fernand Braudel</a:t>
            </a:r>
            <a:endParaRPr lang="en-US" sz="4000" dirty="0"/>
          </a:p>
        </p:txBody>
      </p:sp>
    </p:spTree>
    <p:extLst>
      <p:ext uri="{BB962C8B-B14F-4D97-AF65-F5344CB8AC3E}">
        <p14:creationId xmlns:p14="http://schemas.microsoft.com/office/powerpoint/2010/main" val="379752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579436"/>
            <a:ext cx="10052276" cy="3915071"/>
          </a:xfrm>
        </p:spPr>
        <p:txBody>
          <a:bodyPr>
            <a:normAutofit/>
          </a:bodyPr>
          <a:lstStyle/>
          <a:p>
            <a:r>
              <a:rPr lang="en-US" dirty="0"/>
              <a:t>Thus we have the global data for the past 30 years: From the end of communism to the beginning of the new Cold Wars</a:t>
            </a:r>
            <a:br>
              <a:rPr lang="en-US" dirty="0"/>
            </a:br>
            <a:br>
              <a:rPr lang="en-US" dirty="0"/>
            </a:br>
            <a:endParaRPr lang="en-US" dirty="0"/>
          </a:p>
        </p:txBody>
      </p:sp>
    </p:spTree>
    <p:extLst>
      <p:ext uri="{BB962C8B-B14F-4D97-AF65-F5344CB8AC3E}">
        <p14:creationId xmlns:p14="http://schemas.microsoft.com/office/powerpoint/2010/main" val="3324563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FD2C76-4229-A763-F67A-1A3FFE91A7F6}"/>
              </a:ext>
            </a:extLst>
          </p:cNvPr>
          <p:cNvSpPr txBox="1"/>
          <p:nvPr/>
        </p:nvSpPr>
        <p:spPr>
          <a:xfrm>
            <a:off x="9996407" y="5439905"/>
            <a:ext cx="1968285" cy="923330"/>
          </a:xfrm>
          <a:prstGeom prst="rect">
            <a:avLst/>
          </a:prstGeom>
          <a:noFill/>
        </p:spPr>
        <p:txBody>
          <a:bodyPr wrap="square" rtlCol="0">
            <a:spAutoFit/>
          </a:bodyPr>
          <a:lstStyle/>
          <a:p>
            <a:r>
              <a:rPr lang="en-US" dirty="0"/>
              <a:t>All in real PPPs, household per capita income.</a:t>
            </a:r>
          </a:p>
        </p:txBody>
      </p:sp>
      <p:sp>
        <p:nvSpPr>
          <p:cNvPr id="7" name="Title 6">
            <a:extLst>
              <a:ext uri="{FF2B5EF4-FFF2-40B4-BE49-F238E27FC236}">
                <a16:creationId xmlns:a16="http://schemas.microsoft.com/office/drawing/2014/main" id="{5D48A9BE-021B-E350-FD14-32F29D68516A}"/>
              </a:ext>
            </a:extLst>
          </p:cNvPr>
          <p:cNvSpPr>
            <a:spLocks noGrp="1"/>
          </p:cNvSpPr>
          <p:nvPr>
            <p:ph type="title"/>
          </p:nvPr>
        </p:nvSpPr>
        <p:spPr>
          <a:xfrm>
            <a:off x="820118" y="365125"/>
            <a:ext cx="10160431" cy="642265"/>
          </a:xfrm>
        </p:spPr>
        <p:txBody>
          <a:bodyPr>
            <a:normAutofit fontScale="90000"/>
          </a:bodyPr>
          <a:lstStyle/>
          <a:p>
            <a:pPr algn="ctr"/>
            <a:r>
              <a:rPr lang="en-US" dirty="0"/>
              <a:t>What has elephant become?</a:t>
            </a:r>
          </a:p>
        </p:txBody>
      </p:sp>
      <p:graphicFrame>
        <p:nvGraphicFramePr>
          <p:cNvPr id="10" name="Content Placeholder 9">
            <a:extLst>
              <a:ext uri="{FF2B5EF4-FFF2-40B4-BE49-F238E27FC236}">
                <a16:creationId xmlns:a16="http://schemas.microsoft.com/office/drawing/2014/main" id="{C189B4A9-2DC1-F10C-6DF4-0702F6E377FB}"/>
              </a:ext>
            </a:extLst>
          </p:cNvPr>
          <p:cNvGraphicFramePr>
            <a:graphicFrameLocks noGrp="1"/>
          </p:cNvGraphicFramePr>
          <p:nvPr>
            <p:ph idx="1"/>
            <p:extLst>
              <p:ext uri="{D42A27DB-BD31-4B8C-83A1-F6EECF244321}">
                <p14:modId xmlns:p14="http://schemas.microsoft.com/office/powerpoint/2010/main" val="2920569082"/>
              </p:ext>
            </p:extLst>
          </p:nvPr>
        </p:nvGraphicFramePr>
        <p:xfrm>
          <a:off x="2200758" y="1007390"/>
          <a:ext cx="7547675" cy="548548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4571229A-A156-6B9D-BBFC-9C61E820C9EE}"/>
              </a:ext>
            </a:extLst>
          </p:cNvPr>
          <p:cNvSpPr txBox="1"/>
          <p:nvPr/>
        </p:nvSpPr>
        <p:spPr>
          <a:xfrm>
            <a:off x="5476067" y="1970912"/>
            <a:ext cx="1239865" cy="369332"/>
          </a:xfrm>
          <a:prstGeom prst="rect">
            <a:avLst/>
          </a:prstGeom>
          <a:noFill/>
        </p:spPr>
        <p:txBody>
          <a:bodyPr wrap="square" rtlCol="0">
            <a:spAutoFit/>
          </a:bodyPr>
          <a:lstStyle/>
          <a:p>
            <a:r>
              <a:rPr lang="en-US" dirty="0"/>
              <a:t>2008-18</a:t>
            </a:r>
          </a:p>
        </p:txBody>
      </p:sp>
      <p:sp>
        <p:nvSpPr>
          <p:cNvPr id="12" name="TextBox 11">
            <a:extLst>
              <a:ext uri="{FF2B5EF4-FFF2-40B4-BE49-F238E27FC236}">
                <a16:creationId xmlns:a16="http://schemas.microsoft.com/office/drawing/2014/main" id="{356CD351-A6E4-DD7B-50A5-A6B364A999D3}"/>
              </a:ext>
            </a:extLst>
          </p:cNvPr>
          <p:cNvSpPr txBox="1"/>
          <p:nvPr/>
        </p:nvSpPr>
        <p:spPr>
          <a:xfrm>
            <a:off x="4251701" y="2958862"/>
            <a:ext cx="1224366" cy="369332"/>
          </a:xfrm>
          <a:prstGeom prst="rect">
            <a:avLst/>
          </a:prstGeom>
          <a:noFill/>
        </p:spPr>
        <p:txBody>
          <a:bodyPr wrap="square" rtlCol="0">
            <a:spAutoFit/>
          </a:bodyPr>
          <a:lstStyle/>
          <a:p>
            <a:r>
              <a:rPr lang="en-US" dirty="0"/>
              <a:t>1988-2008</a:t>
            </a:r>
          </a:p>
        </p:txBody>
      </p:sp>
      <p:sp>
        <p:nvSpPr>
          <p:cNvPr id="8" name="TextBox 7">
            <a:extLst>
              <a:ext uri="{FF2B5EF4-FFF2-40B4-BE49-F238E27FC236}">
                <a16:creationId xmlns:a16="http://schemas.microsoft.com/office/drawing/2014/main" id="{0C6DD2E1-4707-7186-2CDB-24459553CDEB}"/>
              </a:ext>
            </a:extLst>
          </p:cNvPr>
          <p:cNvSpPr txBox="1"/>
          <p:nvPr/>
        </p:nvSpPr>
        <p:spPr>
          <a:xfrm>
            <a:off x="294468" y="6492873"/>
            <a:ext cx="3316637" cy="246221"/>
          </a:xfrm>
          <a:prstGeom prst="rect">
            <a:avLst/>
          </a:prstGeom>
          <a:noFill/>
        </p:spPr>
        <p:txBody>
          <a:bodyPr wrap="square" rtlCol="0">
            <a:spAutoFit/>
          </a:bodyPr>
          <a:lstStyle/>
          <a:p>
            <a:r>
              <a:rPr lang="en-US" sz="1000" dirty="0"/>
              <a:t>Compare_08_18.xls</a:t>
            </a:r>
          </a:p>
        </p:txBody>
      </p:sp>
    </p:spTree>
    <p:extLst>
      <p:ext uri="{BB962C8B-B14F-4D97-AF65-F5344CB8AC3E}">
        <p14:creationId xmlns:p14="http://schemas.microsoft.com/office/powerpoint/2010/main" val="335668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 calcmode="lin" valueType="num">
                                      <p:cBhvr additive="base">
                                        <p:cTn id="7" dur="500" fill="hold"/>
                                        <p:tgtEl>
                                          <p:spTgt spid="10">
                                            <p:graphicEl>
                                              <a:chart seriesIdx="-3" categoryIdx="-3" bldStep="gridLegend"/>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graphicEl>
                                              <a:chart seriesIdx="-3" categoryIdx="-3" bldStep="gridLegend"/>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graphicEl>
                                              <a:chart seriesIdx="0" categoryIdx="-4" bldStep="series"/>
                                            </p:graphicEl>
                                          </p:spTgt>
                                        </p:tgtEl>
                                        <p:attrNameLst>
                                          <p:attrName>style.visibility</p:attrName>
                                        </p:attrNameLst>
                                      </p:cBhvr>
                                      <p:to>
                                        <p:strVal val="visible"/>
                                      </p:to>
                                    </p:set>
                                    <p:anim calcmode="lin" valueType="num">
                                      <p:cBhvr additive="base">
                                        <p:cTn id="13" dur="500" fill="hold"/>
                                        <p:tgtEl>
                                          <p:spTgt spid="10">
                                            <p:graphicEl>
                                              <a:chart seriesIdx="0" categoryIdx="-4" bldStep="series"/>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
                                            <p:graphicEl>
                                              <a:chart seriesIdx="0"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graphicEl>
                                              <a:chart seriesIdx="1" categoryIdx="-4" bldStep="series"/>
                                            </p:graphicEl>
                                          </p:spTgt>
                                        </p:tgtEl>
                                        <p:attrNameLst>
                                          <p:attrName>style.visibility</p:attrName>
                                        </p:attrNameLst>
                                      </p:cBhvr>
                                      <p:to>
                                        <p:strVal val="visible"/>
                                      </p:to>
                                    </p:set>
                                    <p:anim calcmode="lin" valueType="num">
                                      <p:cBhvr additive="base">
                                        <p:cTn id="19" dur="500" fill="hold"/>
                                        <p:tgtEl>
                                          <p:spTgt spid="10">
                                            <p:graphicEl>
                                              <a:chart seriesIdx="1" categoryIdx="-4" bldStep="series"/>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graphicEl>
                                              <a:chart seriesIdx="1" categoryIdx="-4" bldStep="series"/>
                                            </p:graphic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series"/>
        </p:bldSub>
      </p:bldGraphic>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9EC6-7221-01A8-FC61-8F26CE8641A5}"/>
              </a:ext>
            </a:extLst>
          </p:cNvPr>
          <p:cNvSpPr>
            <a:spLocks noGrp="1"/>
          </p:cNvSpPr>
          <p:nvPr>
            <p:ph type="title"/>
          </p:nvPr>
        </p:nvSpPr>
        <p:spPr>
          <a:xfrm>
            <a:off x="1224366" y="371958"/>
            <a:ext cx="10104895" cy="975517"/>
          </a:xfrm>
        </p:spPr>
        <p:txBody>
          <a:bodyPr>
            <a:normAutofit fontScale="90000"/>
          </a:bodyPr>
          <a:lstStyle/>
          <a:p>
            <a:pPr algn="ctr"/>
            <a:r>
              <a:rPr lang="en-US" sz="3600" dirty="0"/>
              <a:t>But absolute real income gains remain strongly pro-rich</a:t>
            </a:r>
            <a:br>
              <a:rPr lang="en-US" sz="3600" dirty="0"/>
            </a:br>
            <a:r>
              <a:rPr lang="en-US" sz="3600" dirty="0"/>
              <a:t> 2008-18</a:t>
            </a:r>
          </a:p>
        </p:txBody>
      </p:sp>
      <p:graphicFrame>
        <p:nvGraphicFramePr>
          <p:cNvPr id="4" name="Chart 3">
            <a:extLst>
              <a:ext uri="{FF2B5EF4-FFF2-40B4-BE49-F238E27FC236}">
                <a16:creationId xmlns:a16="http://schemas.microsoft.com/office/drawing/2014/main" id="{26B1FF89-13D9-DBA5-9611-E46386416408}"/>
              </a:ext>
            </a:extLst>
          </p:cNvPr>
          <p:cNvGraphicFramePr>
            <a:graphicFrameLocks/>
          </p:cNvGraphicFramePr>
          <p:nvPr>
            <p:extLst>
              <p:ext uri="{D42A27DB-BD31-4B8C-83A1-F6EECF244321}">
                <p14:modId xmlns:p14="http://schemas.microsoft.com/office/powerpoint/2010/main" val="3039317019"/>
              </p:ext>
            </p:extLst>
          </p:nvPr>
        </p:nvGraphicFramePr>
        <p:xfrm>
          <a:off x="2185261" y="1347476"/>
          <a:ext cx="7470183" cy="526850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8B8EFC6-FC34-5FE1-9C60-37D2DA46810A}"/>
              </a:ext>
            </a:extLst>
          </p:cNvPr>
          <p:cNvSpPr txBox="1"/>
          <p:nvPr/>
        </p:nvSpPr>
        <p:spPr>
          <a:xfrm>
            <a:off x="294468" y="6492873"/>
            <a:ext cx="3316637" cy="246221"/>
          </a:xfrm>
          <a:prstGeom prst="rect">
            <a:avLst/>
          </a:prstGeom>
          <a:noFill/>
        </p:spPr>
        <p:txBody>
          <a:bodyPr wrap="square" rtlCol="0">
            <a:spAutoFit/>
          </a:bodyPr>
          <a:lstStyle/>
          <a:p>
            <a:r>
              <a:rPr lang="en-US" sz="1000" dirty="0"/>
              <a:t>Compare-08_18.xls</a:t>
            </a:r>
          </a:p>
        </p:txBody>
      </p:sp>
    </p:spTree>
    <p:extLst>
      <p:ext uri="{BB962C8B-B14F-4D97-AF65-F5344CB8AC3E}">
        <p14:creationId xmlns:p14="http://schemas.microsoft.com/office/powerpoint/2010/main" val="2766467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60BF-7110-1B38-52CD-C2CA0B17D1FD}"/>
              </a:ext>
            </a:extLst>
          </p:cNvPr>
          <p:cNvSpPr>
            <a:spLocks noGrp="1"/>
          </p:cNvSpPr>
          <p:nvPr>
            <p:ph type="title"/>
          </p:nvPr>
        </p:nvSpPr>
        <p:spPr>
          <a:xfrm>
            <a:off x="838200" y="190314"/>
            <a:ext cx="10515600" cy="1325563"/>
          </a:xfrm>
        </p:spPr>
        <p:txBody>
          <a:bodyPr>
            <a:normAutofit/>
          </a:bodyPr>
          <a:lstStyle/>
          <a:p>
            <a:r>
              <a:rPr lang="en-US" sz="4000" dirty="0"/>
              <a:t>What happened at the bottom of global income distribution, 2008-18? </a:t>
            </a:r>
          </a:p>
        </p:txBody>
      </p:sp>
      <p:sp>
        <p:nvSpPr>
          <p:cNvPr id="3" name="Content Placeholder 2">
            <a:extLst>
              <a:ext uri="{FF2B5EF4-FFF2-40B4-BE49-F238E27FC236}">
                <a16:creationId xmlns:a16="http://schemas.microsoft.com/office/drawing/2014/main" id="{6E537CA9-3EEA-4BB4-4CFC-9026A05857B5}"/>
              </a:ext>
            </a:extLst>
          </p:cNvPr>
          <p:cNvSpPr>
            <a:spLocks noGrp="1"/>
          </p:cNvSpPr>
          <p:nvPr>
            <p:ph idx="1"/>
          </p:nvPr>
        </p:nvSpPr>
        <p:spPr>
          <a:xfrm>
            <a:off x="618565" y="1515876"/>
            <a:ext cx="10999693" cy="4858029"/>
          </a:xfrm>
        </p:spPr>
        <p:txBody>
          <a:bodyPr>
            <a:noAutofit/>
          </a:bodyPr>
          <a:lstStyle/>
          <a:p>
            <a:r>
              <a:rPr lang="en-US" sz="2700" dirty="0"/>
              <a:t>Lots of Chinese rural population “evacuated”  the bottom global quintile:  from 200 million in 2008 to 75 million in 2018. This creates more than 125 million of “empty slots” (plus the additional slots due to the rising world population).  Poor Chinese deciles grew at an average rate of 10-12 percent over that period.</a:t>
            </a:r>
          </a:p>
          <a:p>
            <a:r>
              <a:rPr lang="en-US" sz="2700" dirty="0"/>
              <a:t>Who filled the “empty slots”?  Primarily, Southern Asia: Bangladesh added 76 million, Pakistan 56 million. </a:t>
            </a:r>
            <a:r>
              <a:rPr lang="en-US" sz="2700" dirty="0">
                <a:effectLst/>
                <a:latin typeface="Calibri" panose="020F0502020204030204" pitchFamily="34" charset="0"/>
                <a:ea typeface="Calibri" panose="020F0502020204030204" pitchFamily="34" charset="0"/>
                <a:cs typeface="Times New Roman" panose="02020603050405020304" pitchFamily="18" charset="0"/>
              </a:rPr>
              <a:t>Nigeria also too added 50 million to the bottom quintile. </a:t>
            </a:r>
            <a:r>
              <a:rPr lang="en-US" sz="2700" dirty="0"/>
              <a:t>T</a:t>
            </a:r>
            <a:r>
              <a:rPr lang="en-US" sz="2700" dirty="0">
                <a:effectLst/>
                <a:latin typeface="Calibri" panose="020F0502020204030204" pitchFamily="34" charset="0"/>
                <a:ea typeface="Calibri" panose="020F0502020204030204" pitchFamily="34" charset="0"/>
                <a:cs typeface="Times New Roman" panose="02020603050405020304" pitchFamily="18" charset="0"/>
              </a:rPr>
              <a:t>he Indian Subcontinent now accounts for more than one-half of all people in the poorest global quintile. </a:t>
            </a:r>
            <a:endParaRPr lang="en-US" sz="2700" dirty="0"/>
          </a:p>
          <a:p>
            <a:r>
              <a:rPr lang="en-US" sz="2700" dirty="0"/>
              <a:t>Standard mechanism of relatively high growth among the poor who were in the bottom quintile in both years: Vietnam 12.5% per annum, Ethiopia 8.7%, Ghana 9.8%, Kenya 6.9% etc. </a:t>
            </a:r>
          </a:p>
        </p:txBody>
      </p:sp>
    </p:spTree>
    <p:extLst>
      <p:ext uri="{BB962C8B-B14F-4D97-AF65-F5344CB8AC3E}">
        <p14:creationId xmlns:p14="http://schemas.microsoft.com/office/powerpoint/2010/main" val="2393355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DF29-6004-7F69-B460-EA73BDC9E40B}"/>
              </a:ext>
            </a:extLst>
          </p:cNvPr>
          <p:cNvSpPr>
            <a:spLocks noGrp="1"/>
          </p:cNvSpPr>
          <p:nvPr>
            <p:ph type="title"/>
          </p:nvPr>
        </p:nvSpPr>
        <p:spPr/>
        <p:txBody>
          <a:bodyPr/>
          <a:lstStyle/>
          <a:p>
            <a:r>
              <a:rPr lang="en-US" dirty="0"/>
              <a:t>The greatest reshuffling of global income positions since the Industrial Revolution</a:t>
            </a:r>
          </a:p>
        </p:txBody>
      </p:sp>
      <p:sp>
        <p:nvSpPr>
          <p:cNvPr id="3" name="Content Placeholder 2">
            <a:extLst>
              <a:ext uri="{FF2B5EF4-FFF2-40B4-BE49-F238E27FC236}">
                <a16:creationId xmlns:a16="http://schemas.microsoft.com/office/drawing/2014/main" id="{68E12AD8-0515-5738-BD36-490991ADD0C3}"/>
              </a:ext>
            </a:extLst>
          </p:cNvPr>
          <p:cNvSpPr>
            <a:spLocks noGrp="1"/>
          </p:cNvSpPr>
          <p:nvPr>
            <p:ph idx="1"/>
          </p:nvPr>
        </p:nvSpPr>
        <p:spPr/>
        <p:txBody>
          <a:bodyPr>
            <a:normAutofit/>
          </a:bodyPr>
          <a:lstStyle/>
          <a:p>
            <a:r>
              <a:rPr lang="en-US" dirty="0"/>
              <a:t>Rich countries’ lower parts of income distributions shifted down in terms of their global income positions, e.g. their lowest deciles which thirty years ago were (say) at the global 70</a:t>
            </a:r>
            <a:r>
              <a:rPr lang="en-US" baseline="30000" dirty="0"/>
              <a:t>th</a:t>
            </a:r>
            <a:r>
              <a:rPr lang="en-US" dirty="0"/>
              <a:t> percentile are now at the 60</a:t>
            </a:r>
            <a:r>
              <a:rPr lang="en-US" baseline="30000" dirty="0"/>
              <a:t>th</a:t>
            </a:r>
            <a:r>
              <a:rPr lang="en-US" dirty="0"/>
              <a:t>.</a:t>
            </a:r>
          </a:p>
          <a:p>
            <a:r>
              <a:rPr lang="en-US" dirty="0"/>
              <a:t>The global positions of the upper halves of the rich countries’ income distributions are not affected because the Asian middle classes have not yet entered </a:t>
            </a:r>
            <a:r>
              <a:rPr lang="en-US" i="1" dirty="0" err="1"/>
              <a:t>en</a:t>
            </a:r>
            <a:r>
              <a:rPr lang="en-US" i="1" dirty="0"/>
              <a:t> masse </a:t>
            </a:r>
            <a:r>
              <a:rPr lang="en-US" dirty="0"/>
              <a:t>these high percentiles.</a:t>
            </a:r>
          </a:p>
          <a:p>
            <a:r>
              <a:rPr lang="en-US" dirty="0"/>
              <a:t>To keep their relative global positions, lower parts of rich countries’ distributions must grow at Asian (or Chinese) growth rates. </a:t>
            </a:r>
          </a:p>
          <a:p>
            <a:endParaRPr lang="en-US" dirty="0"/>
          </a:p>
        </p:txBody>
      </p:sp>
    </p:spTree>
    <p:extLst>
      <p:ext uri="{BB962C8B-B14F-4D97-AF65-F5344CB8AC3E}">
        <p14:creationId xmlns:p14="http://schemas.microsoft.com/office/powerpoint/2010/main" val="860077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D23839-F6A9-46D7-AD69-A90F7FC451A3}"/>
              </a:ext>
            </a:extLst>
          </p:cNvPr>
          <p:cNvSpPr>
            <a:spLocks noGrp="1"/>
          </p:cNvSpPr>
          <p:nvPr>
            <p:ph type="body" idx="1"/>
          </p:nvPr>
        </p:nvSpPr>
        <p:spPr>
          <a:xfrm>
            <a:off x="1014413" y="381001"/>
            <a:ext cx="5157787" cy="823912"/>
          </a:xfrm>
        </p:spPr>
        <p:txBody>
          <a:bodyPr/>
          <a:lstStyle/>
          <a:p>
            <a:pPr algn="ctr"/>
            <a:r>
              <a:rPr lang="en-US" dirty="0"/>
              <a:t>Urban China, 1988 and 2018</a:t>
            </a:r>
          </a:p>
          <a:p>
            <a:endParaRPr lang="en-US" dirty="0"/>
          </a:p>
        </p:txBody>
      </p:sp>
      <p:sp>
        <p:nvSpPr>
          <p:cNvPr id="5" name="Text Placeholder 4">
            <a:extLst>
              <a:ext uri="{FF2B5EF4-FFF2-40B4-BE49-F238E27FC236}">
                <a16:creationId xmlns:a16="http://schemas.microsoft.com/office/drawing/2014/main" id="{57101392-17CD-4DCD-8D6A-CD9BAF058D68}"/>
              </a:ext>
            </a:extLst>
          </p:cNvPr>
          <p:cNvSpPr>
            <a:spLocks noGrp="1"/>
          </p:cNvSpPr>
          <p:nvPr>
            <p:ph type="body" sz="quarter" idx="3"/>
          </p:nvPr>
        </p:nvSpPr>
        <p:spPr>
          <a:xfrm>
            <a:off x="6194427" y="385764"/>
            <a:ext cx="5183188" cy="823912"/>
          </a:xfrm>
        </p:spPr>
        <p:txBody>
          <a:bodyPr/>
          <a:lstStyle/>
          <a:p>
            <a:pPr algn="ctr"/>
            <a:r>
              <a:rPr lang="en-US" dirty="0"/>
              <a:t>Italy, 1988 and 2018</a:t>
            </a:r>
          </a:p>
          <a:p>
            <a:endParaRPr lang="en-US" dirty="0"/>
          </a:p>
        </p:txBody>
      </p:sp>
      <p:pic>
        <p:nvPicPr>
          <p:cNvPr id="8" name="Content Placeholder 7">
            <a:extLst>
              <a:ext uri="{FF2B5EF4-FFF2-40B4-BE49-F238E27FC236}">
                <a16:creationId xmlns:a16="http://schemas.microsoft.com/office/drawing/2014/main" id="{9E0B1FE3-C05B-41BD-8152-2745B2D9002E}"/>
              </a:ext>
            </a:extLst>
          </p:cNvPr>
          <p:cNvPicPr>
            <a:picLocks noGrp="1" noChangeAspect="1"/>
          </p:cNvPicPr>
          <p:nvPr>
            <p:ph sz="quarter" idx="4"/>
          </p:nvPr>
        </p:nvPicPr>
        <p:blipFill>
          <a:blip r:embed="rId2"/>
          <a:stretch>
            <a:fillRect/>
          </a:stretch>
        </p:blipFill>
        <p:spPr>
          <a:xfrm>
            <a:off x="6329363" y="1085850"/>
            <a:ext cx="5022849" cy="5103813"/>
          </a:xfrm>
          <a:prstGeom prst="rect">
            <a:avLst/>
          </a:prstGeom>
        </p:spPr>
      </p:pic>
      <p:graphicFrame>
        <p:nvGraphicFramePr>
          <p:cNvPr id="7" name="Content Placeholder 11">
            <a:extLst>
              <a:ext uri="{FF2B5EF4-FFF2-40B4-BE49-F238E27FC236}">
                <a16:creationId xmlns:a16="http://schemas.microsoft.com/office/drawing/2014/main" id="{A57823BC-40ED-4E6C-87AA-A299622A7D14}"/>
              </a:ext>
            </a:extLst>
          </p:cNvPr>
          <p:cNvGraphicFramePr>
            <a:graphicFrameLocks noGrp="1"/>
          </p:cNvGraphicFramePr>
          <p:nvPr>
            <p:ph sz="half" idx="2"/>
            <p:extLst>
              <p:ext uri="{D42A27DB-BD31-4B8C-83A1-F6EECF244321}">
                <p14:modId xmlns:p14="http://schemas.microsoft.com/office/powerpoint/2010/main" val="3103795171"/>
              </p:ext>
            </p:extLst>
          </p:nvPr>
        </p:nvGraphicFramePr>
        <p:xfrm>
          <a:off x="839788" y="1085850"/>
          <a:ext cx="5157787" cy="5103813"/>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446C64AA-CA81-EED4-50B0-9719C79372B0}"/>
              </a:ext>
            </a:extLst>
          </p:cNvPr>
          <p:cNvPicPr>
            <a:picLocks noChangeAspect="1"/>
          </p:cNvPicPr>
          <p:nvPr/>
        </p:nvPicPr>
        <p:blipFill>
          <a:blip r:embed="rId4"/>
          <a:stretch>
            <a:fillRect/>
          </a:stretch>
        </p:blipFill>
        <p:spPr>
          <a:xfrm>
            <a:off x="614340" y="6500164"/>
            <a:ext cx="5383235" cy="304826"/>
          </a:xfrm>
          <a:prstGeom prst="rect">
            <a:avLst/>
          </a:prstGeom>
        </p:spPr>
      </p:pic>
    </p:spTree>
    <p:extLst>
      <p:ext uri="{BB962C8B-B14F-4D97-AF65-F5344CB8AC3E}">
        <p14:creationId xmlns:p14="http://schemas.microsoft.com/office/powerpoint/2010/main" val="531362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D23839-F6A9-46D7-AD69-A90F7FC451A3}"/>
              </a:ext>
            </a:extLst>
          </p:cNvPr>
          <p:cNvSpPr>
            <a:spLocks noGrp="1"/>
          </p:cNvSpPr>
          <p:nvPr>
            <p:ph type="body" idx="1"/>
          </p:nvPr>
        </p:nvSpPr>
        <p:spPr>
          <a:xfrm>
            <a:off x="1014413" y="381001"/>
            <a:ext cx="5157787" cy="823912"/>
          </a:xfrm>
        </p:spPr>
        <p:txBody>
          <a:bodyPr/>
          <a:lstStyle/>
          <a:p>
            <a:pPr algn="ctr"/>
            <a:r>
              <a:rPr lang="en-US" dirty="0"/>
              <a:t>Germany, 1993 and 2018</a:t>
            </a:r>
          </a:p>
          <a:p>
            <a:endParaRPr lang="en-US" dirty="0"/>
          </a:p>
        </p:txBody>
      </p:sp>
      <p:sp>
        <p:nvSpPr>
          <p:cNvPr id="5" name="Text Placeholder 4">
            <a:extLst>
              <a:ext uri="{FF2B5EF4-FFF2-40B4-BE49-F238E27FC236}">
                <a16:creationId xmlns:a16="http://schemas.microsoft.com/office/drawing/2014/main" id="{57101392-17CD-4DCD-8D6A-CD9BAF058D68}"/>
              </a:ext>
            </a:extLst>
          </p:cNvPr>
          <p:cNvSpPr>
            <a:spLocks noGrp="1"/>
          </p:cNvSpPr>
          <p:nvPr>
            <p:ph type="body" sz="quarter" idx="3"/>
          </p:nvPr>
        </p:nvSpPr>
        <p:spPr>
          <a:xfrm>
            <a:off x="6194427" y="385764"/>
            <a:ext cx="5183188" cy="823912"/>
          </a:xfrm>
        </p:spPr>
        <p:txBody>
          <a:bodyPr/>
          <a:lstStyle/>
          <a:p>
            <a:pPr algn="ctr"/>
            <a:r>
              <a:rPr lang="en-US" dirty="0"/>
              <a:t>Poland, 1988 and 2018</a:t>
            </a:r>
          </a:p>
          <a:p>
            <a:endParaRPr lang="en-US" dirty="0"/>
          </a:p>
        </p:txBody>
      </p:sp>
      <p:pic>
        <p:nvPicPr>
          <p:cNvPr id="6" name="Picture 5">
            <a:extLst>
              <a:ext uri="{FF2B5EF4-FFF2-40B4-BE49-F238E27FC236}">
                <a16:creationId xmlns:a16="http://schemas.microsoft.com/office/drawing/2014/main" id="{446C64AA-CA81-EED4-50B0-9719C79372B0}"/>
              </a:ext>
            </a:extLst>
          </p:cNvPr>
          <p:cNvPicPr>
            <a:picLocks noChangeAspect="1"/>
          </p:cNvPicPr>
          <p:nvPr/>
        </p:nvPicPr>
        <p:blipFill>
          <a:blip r:embed="rId2"/>
          <a:stretch>
            <a:fillRect/>
          </a:stretch>
        </p:blipFill>
        <p:spPr>
          <a:xfrm>
            <a:off x="614340" y="6500164"/>
            <a:ext cx="5383235" cy="304826"/>
          </a:xfrm>
          <a:prstGeom prst="rect">
            <a:avLst/>
          </a:prstGeom>
        </p:spPr>
      </p:pic>
      <p:graphicFrame>
        <p:nvGraphicFramePr>
          <p:cNvPr id="12" name="Content Placeholder 11">
            <a:extLst>
              <a:ext uri="{FF2B5EF4-FFF2-40B4-BE49-F238E27FC236}">
                <a16:creationId xmlns:a16="http://schemas.microsoft.com/office/drawing/2014/main" id="{FB3C9DE5-D943-31A7-F9F4-0561DDDAF998}"/>
              </a:ext>
            </a:extLst>
          </p:cNvPr>
          <p:cNvGraphicFramePr>
            <a:graphicFrameLocks noGrp="1"/>
          </p:cNvGraphicFramePr>
          <p:nvPr>
            <p:ph sz="half" idx="2"/>
            <p:extLst>
              <p:ext uri="{D42A27DB-BD31-4B8C-83A1-F6EECF244321}">
                <p14:modId xmlns:p14="http://schemas.microsoft.com/office/powerpoint/2010/main" val="1388560282"/>
              </p:ext>
            </p:extLst>
          </p:nvPr>
        </p:nvGraphicFramePr>
        <p:xfrm>
          <a:off x="839788" y="1085850"/>
          <a:ext cx="5157787" cy="53911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ontent Placeholder 6">
            <a:extLst>
              <a:ext uri="{FF2B5EF4-FFF2-40B4-BE49-F238E27FC236}">
                <a16:creationId xmlns:a16="http://schemas.microsoft.com/office/drawing/2014/main" id="{16902D5F-14E6-963D-AB31-7C6BAB2FF1CD}"/>
              </a:ext>
            </a:extLst>
          </p:cNvPr>
          <p:cNvGraphicFramePr>
            <a:graphicFrameLocks noGrp="1"/>
          </p:cNvGraphicFramePr>
          <p:nvPr>
            <p:ph sz="quarter" idx="4"/>
            <p:extLst>
              <p:ext uri="{D42A27DB-BD31-4B8C-83A1-F6EECF244321}">
                <p14:modId xmlns:p14="http://schemas.microsoft.com/office/powerpoint/2010/main" val="1603179070"/>
              </p:ext>
            </p:extLst>
          </p:nvPr>
        </p:nvGraphicFramePr>
        <p:xfrm>
          <a:off x="6095999" y="1204913"/>
          <a:ext cx="5281615" cy="4984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643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A2568A-D25D-A08F-0B42-0485F57F128B}"/>
              </a:ext>
            </a:extLst>
          </p:cNvPr>
          <p:cNvSpPr txBox="1"/>
          <p:nvPr/>
        </p:nvSpPr>
        <p:spPr>
          <a:xfrm>
            <a:off x="738753" y="305501"/>
            <a:ext cx="5858360" cy="461665"/>
          </a:xfrm>
          <a:prstGeom prst="rect">
            <a:avLst/>
          </a:prstGeom>
          <a:noFill/>
        </p:spPr>
        <p:txBody>
          <a:bodyPr wrap="square" rtlCol="0">
            <a:spAutoFit/>
          </a:bodyPr>
          <a:lstStyle/>
          <a:p>
            <a:pPr algn="ctr"/>
            <a:r>
              <a:rPr lang="en-US" sz="2400" b="1" dirty="0"/>
              <a:t>United States, 1988 and 2018</a:t>
            </a:r>
          </a:p>
        </p:txBody>
      </p:sp>
      <p:graphicFrame>
        <p:nvGraphicFramePr>
          <p:cNvPr id="4" name="Chart 3">
            <a:extLst>
              <a:ext uri="{FF2B5EF4-FFF2-40B4-BE49-F238E27FC236}">
                <a16:creationId xmlns:a16="http://schemas.microsoft.com/office/drawing/2014/main" id="{9EF2E9EB-48D3-0B9B-A7E9-B245D9B95AAA}"/>
              </a:ext>
            </a:extLst>
          </p:cNvPr>
          <p:cNvGraphicFramePr>
            <a:graphicFrameLocks/>
          </p:cNvGraphicFramePr>
          <p:nvPr>
            <p:extLst>
              <p:ext uri="{D42A27DB-BD31-4B8C-83A1-F6EECF244321}">
                <p14:modId xmlns:p14="http://schemas.microsoft.com/office/powerpoint/2010/main" val="3314414134"/>
              </p:ext>
            </p:extLst>
          </p:nvPr>
        </p:nvGraphicFramePr>
        <p:xfrm>
          <a:off x="764583" y="1096098"/>
          <a:ext cx="5331417" cy="52405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DA2BB92C-B038-4FE2-A6C8-EA3776CB7E62}"/>
              </a:ext>
            </a:extLst>
          </p:cNvPr>
          <p:cNvGraphicFramePr>
            <a:graphicFrameLocks/>
          </p:cNvGraphicFramePr>
          <p:nvPr>
            <p:extLst>
              <p:ext uri="{D42A27DB-BD31-4B8C-83A1-F6EECF244321}">
                <p14:modId xmlns:p14="http://schemas.microsoft.com/office/powerpoint/2010/main" val="3111257498"/>
              </p:ext>
            </p:extLst>
          </p:nvPr>
        </p:nvGraphicFramePr>
        <p:xfrm>
          <a:off x="6369802" y="1051744"/>
          <a:ext cx="5517397" cy="528492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D45A3007-B001-D6E5-8912-9B454B90C5A9}"/>
              </a:ext>
            </a:extLst>
          </p:cNvPr>
          <p:cNvSpPr txBox="1"/>
          <p:nvPr/>
        </p:nvSpPr>
        <p:spPr>
          <a:xfrm>
            <a:off x="6896746" y="305502"/>
            <a:ext cx="4556501" cy="461665"/>
          </a:xfrm>
          <a:prstGeom prst="rect">
            <a:avLst/>
          </a:prstGeom>
          <a:noFill/>
        </p:spPr>
        <p:txBody>
          <a:bodyPr wrap="square" rtlCol="0">
            <a:spAutoFit/>
          </a:bodyPr>
          <a:lstStyle/>
          <a:p>
            <a:pPr algn="ctr"/>
            <a:r>
              <a:rPr lang="en-US" sz="2400" b="1" dirty="0"/>
              <a:t>Brazil, 1988 and 2018</a:t>
            </a:r>
          </a:p>
        </p:txBody>
      </p:sp>
      <p:pic>
        <p:nvPicPr>
          <p:cNvPr id="6" name="Picture 5">
            <a:extLst>
              <a:ext uri="{FF2B5EF4-FFF2-40B4-BE49-F238E27FC236}">
                <a16:creationId xmlns:a16="http://schemas.microsoft.com/office/drawing/2014/main" id="{B4EC1563-A4E4-6C13-DA0D-D9A6D57317F8}"/>
              </a:ext>
            </a:extLst>
          </p:cNvPr>
          <p:cNvPicPr>
            <a:picLocks noChangeAspect="1"/>
          </p:cNvPicPr>
          <p:nvPr/>
        </p:nvPicPr>
        <p:blipFill>
          <a:blip r:embed="rId4"/>
          <a:stretch>
            <a:fillRect/>
          </a:stretch>
        </p:blipFill>
        <p:spPr>
          <a:xfrm>
            <a:off x="614340" y="6500164"/>
            <a:ext cx="5383235" cy="304826"/>
          </a:xfrm>
          <a:prstGeom prst="rect">
            <a:avLst/>
          </a:prstGeom>
        </p:spPr>
      </p:pic>
    </p:spTree>
    <p:extLst>
      <p:ext uri="{BB962C8B-B14F-4D97-AF65-F5344CB8AC3E}">
        <p14:creationId xmlns:p14="http://schemas.microsoft.com/office/powerpoint/2010/main" val="1053775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7B04ADF3-277F-C03F-4C45-909A47419C21}"/>
              </a:ext>
            </a:extLst>
          </p:cNvPr>
          <p:cNvGraphicFramePr>
            <a:graphicFrameLocks noGrp="1"/>
          </p:cNvGraphicFramePr>
          <p:nvPr/>
        </p:nvGraphicFramePr>
        <p:xfrm>
          <a:off x="1758461" y="278423"/>
          <a:ext cx="8675077" cy="63011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98663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1B1B-AB7B-39E8-9130-85500A7FAE76}"/>
              </a:ext>
            </a:extLst>
          </p:cNvPr>
          <p:cNvSpPr>
            <a:spLocks noGrp="1"/>
          </p:cNvSpPr>
          <p:nvPr>
            <p:ph type="title"/>
          </p:nvPr>
        </p:nvSpPr>
        <p:spPr>
          <a:xfrm>
            <a:off x="655320" y="1431925"/>
            <a:ext cx="10698480" cy="2256155"/>
          </a:xfrm>
        </p:spPr>
        <p:txBody>
          <a:bodyPr>
            <a:normAutofit/>
          </a:bodyPr>
          <a:lstStyle/>
          <a:p>
            <a:pPr algn="ctr"/>
            <a:r>
              <a:rPr lang="en-US" dirty="0"/>
              <a:t>The global top 1 percent</a:t>
            </a:r>
          </a:p>
        </p:txBody>
      </p:sp>
    </p:spTree>
    <p:extLst>
      <p:ext uri="{BB962C8B-B14F-4D97-AF65-F5344CB8AC3E}">
        <p14:creationId xmlns:p14="http://schemas.microsoft.com/office/powerpoint/2010/main" val="79462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5692775"/>
          </a:xfrm>
        </p:spPr>
        <p:txBody>
          <a:bodyPr>
            <a:normAutofit/>
          </a:bodyPr>
          <a:lstStyle/>
          <a:p>
            <a:r>
              <a:rPr lang="en-US" i="1" dirty="0"/>
              <a:t>La longue durée</a:t>
            </a:r>
            <a:br>
              <a:rPr lang="en-US" i="1" dirty="0"/>
            </a:br>
            <a:br>
              <a:rPr lang="en-US" dirty="0"/>
            </a:br>
            <a:r>
              <a:rPr lang="en-US" dirty="0"/>
              <a:t>The definition of the three long-run periods (“ages”) from the Industrial Revolution until today</a:t>
            </a:r>
            <a:br>
              <a:rPr lang="en-US" dirty="0"/>
            </a:br>
            <a:br>
              <a:rPr lang="en-US" dirty="0"/>
            </a:br>
            <a:endParaRPr lang="en-US" dirty="0"/>
          </a:p>
        </p:txBody>
      </p:sp>
    </p:spTree>
    <p:extLst>
      <p:ext uri="{BB962C8B-B14F-4D97-AF65-F5344CB8AC3E}">
        <p14:creationId xmlns:p14="http://schemas.microsoft.com/office/powerpoint/2010/main" val="3003182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3240-4AA3-7C2B-8DA6-50F57DB8805D}"/>
              </a:ext>
            </a:extLst>
          </p:cNvPr>
          <p:cNvSpPr>
            <a:spLocks noGrp="1"/>
          </p:cNvSpPr>
          <p:nvPr>
            <p:ph type="title"/>
          </p:nvPr>
        </p:nvSpPr>
        <p:spPr/>
        <p:txBody>
          <a:bodyPr>
            <a:normAutofit/>
          </a:bodyPr>
          <a:lstStyle/>
          <a:p>
            <a:r>
              <a:rPr lang="en-US" dirty="0"/>
              <a:t>The global top 1%  is still mostly “populated” by the rich from the Western countries</a:t>
            </a:r>
          </a:p>
        </p:txBody>
      </p:sp>
      <p:sp>
        <p:nvSpPr>
          <p:cNvPr id="3" name="Content Placeholder 2">
            <a:extLst>
              <a:ext uri="{FF2B5EF4-FFF2-40B4-BE49-F238E27FC236}">
                <a16:creationId xmlns:a16="http://schemas.microsoft.com/office/drawing/2014/main" id="{73C932E6-3045-5F87-A8DC-9AEDB9A3A17E}"/>
              </a:ext>
            </a:extLst>
          </p:cNvPr>
          <p:cNvSpPr>
            <a:spLocks noGrp="1"/>
          </p:cNvSpPr>
          <p:nvPr>
            <p:ph idx="1"/>
          </p:nvPr>
        </p:nvSpPr>
        <p:spPr/>
        <p:txBody>
          <a:bodyPr/>
          <a:lstStyle/>
          <a:p>
            <a:r>
              <a:rPr lang="en-US" dirty="0"/>
              <a:t>82% of the people in the global top 1% are from western Europe, North America and Oceania.</a:t>
            </a:r>
          </a:p>
          <a:p>
            <a:r>
              <a:rPr lang="en-US" dirty="0"/>
              <a:t>Countries with the highest share of the global top-1-percenters are</a:t>
            </a:r>
          </a:p>
          <a:p>
            <a:pPr marL="0" indent="0">
              <a:buNone/>
            </a:pPr>
            <a:r>
              <a:rPr lang="en-US" dirty="0"/>
              <a:t>	Luxembourg 14%, USA 12%, Hong Kong and 	Singapore about 	10%, and Switzerland 9%.</a:t>
            </a:r>
          </a:p>
          <a:p>
            <a:r>
              <a:rPr lang="en-US" dirty="0"/>
              <a:t>West European countries: between 3 and 5 percent. </a:t>
            </a:r>
          </a:p>
          <a:p>
            <a:r>
              <a:rPr lang="en-US" dirty="0"/>
              <a:t>(All data in international per capita dollars). </a:t>
            </a:r>
          </a:p>
        </p:txBody>
      </p:sp>
    </p:spTree>
    <p:extLst>
      <p:ext uri="{BB962C8B-B14F-4D97-AF65-F5344CB8AC3E}">
        <p14:creationId xmlns:p14="http://schemas.microsoft.com/office/powerpoint/2010/main" val="3636483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8E5C-8F13-4ADB-8CD3-AEC702E622EB}"/>
              </a:ext>
            </a:extLst>
          </p:cNvPr>
          <p:cNvSpPr>
            <a:spLocks noGrp="1"/>
          </p:cNvSpPr>
          <p:nvPr>
            <p:ph type="title"/>
          </p:nvPr>
        </p:nvSpPr>
        <p:spPr>
          <a:xfrm>
            <a:off x="1328737" y="110351"/>
            <a:ext cx="10125075" cy="1063625"/>
          </a:xfrm>
        </p:spPr>
        <p:txBody>
          <a:bodyPr>
            <a:normAutofit fontScale="90000"/>
          </a:bodyPr>
          <a:lstStyle/>
          <a:p>
            <a:pPr algn="ctr"/>
            <a:r>
              <a:rPr lang="en-US" dirty="0"/>
              <a:t>Composition of the global top five </a:t>
            </a:r>
            <a:br>
              <a:rPr lang="en-US" dirty="0"/>
            </a:br>
            <a:r>
              <a:rPr lang="en-US" dirty="0"/>
              <a:t>percent in 2008 and 2018 (in %)</a:t>
            </a:r>
          </a:p>
        </p:txBody>
      </p:sp>
      <p:sp>
        <p:nvSpPr>
          <p:cNvPr id="4" name="TextBox 3">
            <a:extLst>
              <a:ext uri="{FF2B5EF4-FFF2-40B4-BE49-F238E27FC236}">
                <a16:creationId xmlns:a16="http://schemas.microsoft.com/office/drawing/2014/main" id="{03227236-FB6B-4428-8DFE-CACB9DE72CAC}"/>
              </a:ext>
            </a:extLst>
          </p:cNvPr>
          <p:cNvSpPr txBox="1"/>
          <p:nvPr/>
        </p:nvSpPr>
        <p:spPr>
          <a:xfrm>
            <a:off x="357187" y="6492875"/>
            <a:ext cx="2671763" cy="276999"/>
          </a:xfrm>
          <a:prstGeom prst="rect">
            <a:avLst/>
          </a:prstGeom>
          <a:noFill/>
        </p:spPr>
        <p:txBody>
          <a:bodyPr wrap="square" rtlCol="0">
            <a:spAutoFit/>
          </a:bodyPr>
          <a:lstStyle/>
          <a:p>
            <a:r>
              <a:rPr lang="en-US" sz="1200" dirty="0"/>
              <a:t>Top5%_08_18</a:t>
            </a:r>
          </a:p>
        </p:txBody>
      </p:sp>
      <p:graphicFrame>
        <p:nvGraphicFramePr>
          <p:cNvPr id="6" name="Chart 5">
            <a:extLst>
              <a:ext uri="{FF2B5EF4-FFF2-40B4-BE49-F238E27FC236}">
                <a16:creationId xmlns:a16="http://schemas.microsoft.com/office/drawing/2014/main" id="{9C32F004-A3AF-5D7B-A087-171B08E8153A}"/>
              </a:ext>
            </a:extLst>
          </p:cNvPr>
          <p:cNvGraphicFramePr>
            <a:graphicFrameLocks noGrp="1"/>
          </p:cNvGraphicFramePr>
          <p:nvPr>
            <p:extLst>
              <p:ext uri="{D42A27DB-BD31-4B8C-83A1-F6EECF244321}">
                <p14:modId xmlns:p14="http://schemas.microsoft.com/office/powerpoint/2010/main" val="1229901240"/>
              </p:ext>
            </p:extLst>
          </p:nvPr>
        </p:nvGraphicFramePr>
        <p:xfrm>
          <a:off x="2030278" y="1173977"/>
          <a:ext cx="8322589" cy="55736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0009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537-CC46-7E65-F5D9-12B2E7DD106F}"/>
              </a:ext>
            </a:extLst>
          </p:cNvPr>
          <p:cNvSpPr>
            <a:spLocks noGrp="1"/>
          </p:cNvSpPr>
          <p:nvPr>
            <p:ph type="title"/>
          </p:nvPr>
        </p:nvSpPr>
        <p:spPr>
          <a:xfrm>
            <a:off x="838200" y="365125"/>
            <a:ext cx="10515600" cy="1341755"/>
          </a:xfrm>
        </p:spPr>
        <p:txBody>
          <a:bodyPr/>
          <a:lstStyle/>
          <a:p>
            <a:r>
              <a:rPr lang="en-US" dirty="0"/>
              <a:t>The present: the period of big external shocks</a:t>
            </a:r>
          </a:p>
        </p:txBody>
      </p:sp>
    </p:spTree>
    <p:extLst>
      <p:ext uri="{BB962C8B-B14F-4D97-AF65-F5344CB8AC3E}">
        <p14:creationId xmlns:p14="http://schemas.microsoft.com/office/powerpoint/2010/main" val="2325056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EFF2-D94D-64F0-EE28-B66C99A063BE}"/>
              </a:ext>
            </a:extLst>
          </p:cNvPr>
          <p:cNvSpPr>
            <a:spLocks noGrp="1"/>
          </p:cNvSpPr>
          <p:nvPr>
            <p:ph type="title"/>
          </p:nvPr>
        </p:nvSpPr>
        <p:spPr/>
        <p:txBody>
          <a:bodyPr>
            <a:normAutofit fontScale="90000"/>
          </a:bodyPr>
          <a:lstStyle/>
          <a:p>
            <a:r>
              <a:rPr lang="en-US" dirty="0"/>
              <a:t>The greatest setback to global poverty and inequality reduction since the Second World War. </a:t>
            </a:r>
          </a:p>
        </p:txBody>
      </p:sp>
      <p:sp>
        <p:nvSpPr>
          <p:cNvPr id="3" name="Content Placeholder 2">
            <a:extLst>
              <a:ext uri="{FF2B5EF4-FFF2-40B4-BE49-F238E27FC236}">
                <a16:creationId xmlns:a16="http://schemas.microsoft.com/office/drawing/2014/main" id="{A542C9CA-55BF-4EA3-E01E-04FDFD909593}"/>
              </a:ext>
            </a:extLst>
          </p:cNvPr>
          <p:cNvSpPr>
            <a:spLocks noGrp="1"/>
          </p:cNvSpPr>
          <p:nvPr>
            <p:ph idx="1"/>
          </p:nvPr>
        </p:nvSpPr>
        <p:spPr>
          <a:xfrm>
            <a:off x="838200" y="1825625"/>
            <a:ext cx="10515600" cy="4532972"/>
          </a:xfrm>
        </p:spPr>
        <p:txBody>
          <a:bodyPr>
            <a:normAutofit fontScale="85000" lnSpcReduction="10000"/>
          </a:bodyPr>
          <a:lstStyle/>
          <a:p>
            <a:r>
              <a:rPr lang="en-US" sz="3600" dirty="0"/>
              <a:t>Figuring out what is happening with global income distribution in real time has become very difficult because of three non-economic discrete shocks that are very broad (affecting many) and statistically hard to grasp and forecast.</a:t>
            </a:r>
          </a:p>
          <a:p>
            <a:r>
              <a:rPr lang="en-US" sz="3600" dirty="0"/>
              <a:t>The </a:t>
            </a:r>
            <a:r>
              <a:rPr lang="en-US" sz="3600" b="1" dirty="0">
                <a:solidFill>
                  <a:srgbClr val="FF0000"/>
                </a:solidFill>
              </a:rPr>
              <a:t>first shock</a:t>
            </a:r>
            <a:r>
              <a:rPr lang="en-US" sz="3600" dirty="0">
                <a:solidFill>
                  <a:srgbClr val="FF0000"/>
                </a:solidFill>
              </a:rPr>
              <a:t> </a:t>
            </a:r>
            <a:r>
              <a:rPr lang="en-US" sz="3600" dirty="0"/>
              <a:t>was covid which is still ongoing. It affected inequalities everywhere, but in an uneven way: </a:t>
            </a:r>
            <a:r>
              <a:rPr lang="en-US" sz="3600" dirty="0" err="1"/>
              <a:t>e,g</a:t>
            </a:r>
            <a:r>
              <a:rPr lang="en-US" sz="3600" dirty="0"/>
              <a:t>. inequality in the US declined in 2020 thanks to large gov’t transfers (CARES Act), but in many poor countries it went up.</a:t>
            </a:r>
          </a:p>
          <a:p>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Unprecedented role of government spending in offsetting the economic effects of </a:t>
            </a:r>
            <a:r>
              <a:rPr lang="en-US" sz="3600" dirty="0">
                <a:solidFill>
                  <a:prstClr val="black"/>
                </a:solidFill>
                <a:latin typeface="Calibri" panose="020F0502020204030204"/>
              </a:rPr>
              <a:t>the</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crisis.</a:t>
            </a:r>
            <a:endParaRPr lang="en-US" sz="3600" dirty="0"/>
          </a:p>
          <a:p>
            <a:endParaRPr lang="en-US" dirty="0"/>
          </a:p>
        </p:txBody>
      </p:sp>
    </p:spTree>
    <p:extLst>
      <p:ext uri="{BB962C8B-B14F-4D97-AF65-F5344CB8AC3E}">
        <p14:creationId xmlns:p14="http://schemas.microsoft.com/office/powerpoint/2010/main" val="2496663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BE1F07-EDA3-70E5-AFA7-EB61BB2495A6}"/>
              </a:ext>
            </a:extLst>
          </p:cNvPr>
          <p:cNvSpPr>
            <a:spLocks noGrp="1"/>
          </p:cNvSpPr>
          <p:nvPr>
            <p:ph idx="1"/>
          </p:nvPr>
        </p:nvSpPr>
        <p:spPr>
          <a:xfrm>
            <a:off x="838200" y="1177871"/>
            <a:ext cx="10515600" cy="4999092"/>
          </a:xfrm>
        </p:spPr>
        <p:txBody>
          <a:bodyPr/>
          <a:lstStyle/>
          <a:p>
            <a:r>
              <a:rPr lang="en-US" dirty="0"/>
              <a:t>The </a:t>
            </a:r>
            <a:r>
              <a:rPr lang="en-US" b="1" dirty="0">
                <a:solidFill>
                  <a:srgbClr val="FF0000"/>
                </a:solidFill>
              </a:rPr>
              <a:t>second shock </a:t>
            </a:r>
            <a:r>
              <a:rPr lang="en-US" dirty="0"/>
              <a:t>was the US-China trade tensions and their deteriorating economic relations. That shifted some value chains away from China and might have affected inequality in both China and the US negatively. But we do not know empirical effects yet. The shock is still ongoing.</a:t>
            </a:r>
          </a:p>
          <a:p>
            <a:r>
              <a:rPr lang="en-US" dirty="0"/>
              <a:t>The </a:t>
            </a:r>
            <a:r>
              <a:rPr lang="en-US" b="1" dirty="0">
                <a:solidFill>
                  <a:srgbClr val="FF0000"/>
                </a:solidFill>
              </a:rPr>
              <a:t>third shock </a:t>
            </a:r>
            <a:r>
              <a:rPr lang="en-US" dirty="0"/>
              <a:t>was the </a:t>
            </a:r>
            <a:r>
              <a:rPr lang="en-US"/>
              <a:t>Russia-Ukraine war. </a:t>
            </a:r>
            <a:r>
              <a:rPr lang="en-US" dirty="0"/>
              <a:t>If it leads to a nuclear war, that would be the mother of all shocks. But even if it does not, it is affecting Ukraine through destruction, and Russia through severe trade disruption (sanctions). Both countries' incomes will go down in the next years.  </a:t>
            </a:r>
          </a:p>
        </p:txBody>
      </p:sp>
    </p:spTree>
    <p:extLst>
      <p:ext uri="{BB962C8B-B14F-4D97-AF65-F5344CB8AC3E}">
        <p14:creationId xmlns:p14="http://schemas.microsoft.com/office/powerpoint/2010/main" val="2110337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4144A0-697B-63F0-4406-06C5049F5BE1}"/>
              </a:ext>
            </a:extLst>
          </p:cNvPr>
          <p:cNvSpPr>
            <a:spLocks noGrp="1"/>
          </p:cNvSpPr>
          <p:nvPr>
            <p:ph idx="1"/>
          </p:nvPr>
        </p:nvSpPr>
        <p:spPr/>
        <p:txBody>
          <a:bodyPr/>
          <a:lstStyle/>
          <a:p>
            <a:r>
              <a:rPr lang="en-US" dirty="0"/>
              <a:t>But in addition, the third shock will also increase global poverty and inequality via increased food and energy prices that affect poor countries and poor people the most. The share of food and energy in consumption is esp. high for the poor (being at times over 3/4 of all their expenditures).</a:t>
            </a:r>
          </a:p>
          <a:p>
            <a:r>
              <a:rPr lang="en-US" dirty="0"/>
              <a:t>When one adds all of that, it is clear we are facing the largest setbacks to global poverty and inequality reduction since the end of WW2.</a:t>
            </a:r>
          </a:p>
        </p:txBody>
      </p:sp>
    </p:spTree>
    <p:extLst>
      <p:ext uri="{BB962C8B-B14F-4D97-AF65-F5344CB8AC3E}">
        <p14:creationId xmlns:p14="http://schemas.microsoft.com/office/powerpoint/2010/main" val="1332062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D88D-5CFE-8373-3969-EFF63593D7CB}"/>
              </a:ext>
            </a:extLst>
          </p:cNvPr>
          <p:cNvSpPr>
            <a:spLocks noGrp="1"/>
          </p:cNvSpPr>
          <p:nvPr>
            <p:ph type="title"/>
          </p:nvPr>
        </p:nvSpPr>
        <p:spPr/>
        <p:txBody>
          <a:bodyPr/>
          <a:lstStyle/>
          <a:p>
            <a:r>
              <a:rPr lang="en-US" dirty="0"/>
              <a:t>What next for global inequality?</a:t>
            </a:r>
          </a:p>
        </p:txBody>
      </p:sp>
      <p:sp>
        <p:nvSpPr>
          <p:cNvPr id="3" name="Content Placeholder 2">
            <a:extLst>
              <a:ext uri="{FF2B5EF4-FFF2-40B4-BE49-F238E27FC236}">
                <a16:creationId xmlns:a16="http://schemas.microsoft.com/office/drawing/2014/main" id="{AB3086A8-F2CC-EEC7-16BC-E6361BC28A68}"/>
              </a:ext>
            </a:extLst>
          </p:cNvPr>
          <p:cNvSpPr>
            <a:spLocks noGrp="1"/>
          </p:cNvSpPr>
          <p:nvPr>
            <p:ph idx="1"/>
          </p:nvPr>
        </p:nvSpPr>
        <p:spPr/>
        <p:txBody>
          <a:bodyPr/>
          <a:lstStyle/>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Probable increase of global inequality after 2020. </a:t>
            </a:r>
          </a:p>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The ambivalent role of China: it has become upper middle-income country and its growth can no longer drive global inequality down </a:t>
            </a:r>
            <a:r>
              <a:rPr lang="en-US" dirty="0">
                <a:solidFill>
                  <a:prstClr val="black"/>
                </a:solidFill>
                <a:latin typeface="Calibri" panose="020F0502020204030204"/>
              </a:rPr>
              <a:t>(</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see the next slide);</a:t>
            </a:r>
          </a:p>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substantial income decline in India and hence addition to inequality;</a:t>
            </a:r>
          </a:p>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impossibility of predicting growth rates in large African countries.</a:t>
            </a:r>
          </a:p>
          <a:p>
            <a:r>
              <a:rPr lang="en-US" dirty="0">
                <a:solidFill>
                  <a:prstClr val="black"/>
                </a:solidFill>
                <a:latin typeface="Calibri" panose="020F0502020204030204"/>
              </a:rPr>
              <a:t>Our attention shifts from China to Africa. </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The basic story is one of </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unpredictability</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a:p>
            <a:endParaRPr lang="en-US" dirty="0"/>
          </a:p>
        </p:txBody>
      </p:sp>
    </p:spTree>
    <p:extLst>
      <p:ext uri="{BB962C8B-B14F-4D97-AF65-F5344CB8AC3E}">
        <p14:creationId xmlns:p14="http://schemas.microsoft.com/office/powerpoint/2010/main" val="2052064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10AB2-A1AB-65C3-4F2F-2000526C6B82}"/>
              </a:ext>
            </a:extLst>
          </p:cNvPr>
          <p:cNvPicPr>
            <a:picLocks noChangeAspect="1"/>
          </p:cNvPicPr>
          <p:nvPr/>
        </p:nvPicPr>
        <p:blipFill>
          <a:blip r:embed="rId2"/>
          <a:stretch>
            <a:fillRect/>
          </a:stretch>
        </p:blipFill>
        <p:spPr>
          <a:xfrm>
            <a:off x="2032001" y="759757"/>
            <a:ext cx="7463632" cy="5481385"/>
          </a:xfrm>
          <a:prstGeom prst="rect">
            <a:avLst/>
          </a:prstGeom>
        </p:spPr>
      </p:pic>
      <p:sp>
        <p:nvSpPr>
          <p:cNvPr id="4" name="TextBox 3">
            <a:extLst>
              <a:ext uri="{FF2B5EF4-FFF2-40B4-BE49-F238E27FC236}">
                <a16:creationId xmlns:a16="http://schemas.microsoft.com/office/drawing/2014/main" id="{8CFD8CCE-1D7D-84AE-6168-AAB32733FA4D}"/>
              </a:ext>
            </a:extLst>
          </p:cNvPr>
          <p:cNvSpPr txBox="1"/>
          <p:nvPr/>
        </p:nvSpPr>
        <p:spPr>
          <a:xfrm>
            <a:off x="8477251" y="1908175"/>
            <a:ext cx="2036763" cy="922338"/>
          </a:xfrm>
          <a:prstGeom prst="rect">
            <a:avLst/>
          </a:prstGeom>
          <a:noFill/>
        </p:spPr>
        <p:txBody>
          <a:bodyPr>
            <a:spAutoFit/>
          </a:bodyPr>
          <a:lstStyle/>
          <a:p>
            <a:pPr defTabSz="685800">
              <a:defRPr/>
            </a:pPr>
            <a:r>
              <a:rPr lang="en-US" sz="1350" dirty="0">
                <a:solidFill>
                  <a:prstClr val="black"/>
                </a:solidFill>
                <a:latin typeface="Calibri" panose="020F0502020204030204"/>
                <a:cs typeface="Arial" panose="020B0604020202020204" pitchFamily="34" charset="0"/>
              </a:rPr>
              <a:t>China is sufficiently rich that its growth no longer reduces international inequality</a:t>
            </a:r>
          </a:p>
        </p:txBody>
      </p:sp>
      <p:pic>
        <p:nvPicPr>
          <p:cNvPr id="5" name="Picture 4">
            <a:extLst>
              <a:ext uri="{FF2B5EF4-FFF2-40B4-BE49-F238E27FC236}">
                <a16:creationId xmlns:a16="http://schemas.microsoft.com/office/drawing/2014/main" id="{B8F63455-68B4-7373-0B23-1237287F448B}"/>
              </a:ext>
            </a:extLst>
          </p:cNvPr>
          <p:cNvPicPr>
            <a:picLocks noChangeAspect="1"/>
          </p:cNvPicPr>
          <p:nvPr/>
        </p:nvPicPr>
        <p:blipFill>
          <a:blip r:embed="rId3"/>
          <a:stretch>
            <a:fillRect/>
          </a:stretch>
        </p:blipFill>
        <p:spPr>
          <a:xfrm>
            <a:off x="2829260" y="1514048"/>
            <a:ext cx="1786283" cy="786452"/>
          </a:xfrm>
          <a:prstGeom prst="rect">
            <a:avLst/>
          </a:prstGeom>
        </p:spPr>
      </p:pic>
      <p:sp>
        <p:nvSpPr>
          <p:cNvPr id="6" name="TextBox 5">
            <a:extLst>
              <a:ext uri="{FF2B5EF4-FFF2-40B4-BE49-F238E27FC236}">
                <a16:creationId xmlns:a16="http://schemas.microsoft.com/office/drawing/2014/main" id="{ED33AAB8-BE68-A9FC-F153-519DBF683EE7}"/>
              </a:ext>
            </a:extLst>
          </p:cNvPr>
          <p:cNvSpPr txBox="1"/>
          <p:nvPr/>
        </p:nvSpPr>
        <p:spPr>
          <a:xfrm>
            <a:off x="3367881" y="2839347"/>
            <a:ext cx="1136423" cy="430887"/>
          </a:xfrm>
          <a:prstGeom prst="rect">
            <a:avLst/>
          </a:prstGeom>
          <a:noFill/>
        </p:spPr>
        <p:txBody>
          <a:bodyPr wrap="square">
            <a:spAutoFit/>
          </a:bodyPr>
          <a:lstStyle/>
          <a:p>
            <a:pPr defTabSz="685800">
              <a:defRPr/>
            </a:pPr>
            <a:r>
              <a:rPr lang="en-US" sz="1100" dirty="0">
                <a:solidFill>
                  <a:prstClr val="black"/>
                </a:solidFill>
                <a:latin typeface="Calibri" panose="020F0502020204030204"/>
                <a:cs typeface="Arial" panose="020B0604020202020204" pitchFamily="34" charset="0"/>
              </a:rPr>
              <a:t>The Great Leap Forward</a:t>
            </a:r>
          </a:p>
        </p:txBody>
      </p:sp>
      <p:sp>
        <p:nvSpPr>
          <p:cNvPr id="8" name="TextBox 7">
            <a:extLst>
              <a:ext uri="{FF2B5EF4-FFF2-40B4-BE49-F238E27FC236}">
                <a16:creationId xmlns:a16="http://schemas.microsoft.com/office/drawing/2014/main" id="{A3837D3D-8EBE-A8F3-8B2D-96EDCF2A7EC3}"/>
              </a:ext>
            </a:extLst>
          </p:cNvPr>
          <p:cNvSpPr txBox="1"/>
          <p:nvPr/>
        </p:nvSpPr>
        <p:spPr>
          <a:xfrm>
            <a:off x="6473188" y="4792821"/>
            <a:ext cx="2641600" cy="715963"/>
          </a:xfrm>
          <a:prstGeom prst="rect">
            <a:avLst/>
          </a:prstGeom>
          <a:noFill/>
        </p:spPr>
        <p:txBody>
          <a:bodyPr>
            <a:spAutoFit/>
          </a:bodyPr>
          <a:lstStyle/>
          <a:p>
            <a:pPr defTabSz="685800">
              <a:defRPr/>
            </a:pPr>
            <a:r>
              <a:rPr lang="en-US" sz="1350" dirty="0">
                <a:solidFill>
                  <a:prstClr val="black"/>
                </a:solidFill>
                <a:latin typeface="Calibri" panose="020F0502020204030204"/>
                <a:cs typeface="Arial" panose="020B0604020202020204" pitchFamily="34" charset="0"/>
              </a:rPr>
              <a:t>China grows faster and this reduces international inequality, 1978-2020</a:t>
            </a:r>
          </a:p>
        </p:txBody>
      </p:sp>
      <p:cxnSp>
        <p:nvCxnSpPr>
          <p:cNvPr id="10" name="Straight Arrow Connector 9">
            <a:extLst>
              <a:ext uri="{FF2B5EF4-FFF2-40B4-BE49-F238E27FC236}">
                <a16:creationId xmlns:a16="http://schemas.microsoft.com/office/drawing/2014/main" id="{9D727C41-5829-EFAC-8184-94A632FDA93C}"/>
              </a:ext>
            </a:extLst>
          </p:cNvPr>
          <p:cNvCxnSpPr/>
          <p:nvPr/>
        </p:nvCxnSpPr>
        <p:spPr>
          <a:xfrm flipV="1">
            <a:off x="4054361" y="2569583"/>
            <a:ext cx="449943" cy="245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343C958-771F-276D-BF8E-86F78FAAB315}"/>
              </a:ext>
            </a:extLst>
          </p:cNvPr>
          <p:cNvSpPr txBox="1"/>
          <p:nvPr/>
        </p:nvSpPr>
        <p:spPr>
          <a:xfrm>
            <a:off x="5664539" y="2477001"/>
            <a:ext cx="1114425" cy="430887"/>
          </a:xfrm>
          <a:prstGeom prst="rect">
            <a:avLst/>
          </a:prstGeom>
          <a:noFill/>
        </p:spPr>
        <p:txBody>
          <a:bodyPr>
            <a:spAutoFit/>
          </a:bodyPr>
          <a:lstStyle/>
          <a:p>
            <a:pPr defTabSz="685800">
              <a:defRPr/>
            </a:pPr>
            <a:r>
              <a:rPr lang="en-US" sz="1100" dirty="0">
                <a:solidFill>
                  <a:prstClr val="black"/>
                </a:solidFill>
                <a:latin typeface="Calibri" panose="020F0502020204030204"/>
                <a:cs typeface="Arial" panose="020B0604020202020204" pitchFamily="34" charset="0"/>
              </a:rPr>
              <a:t>Cultural Revolution</a:t>
            </a:r>
          </a:p>
        </p:txBody>
      </p:sp>
      <p:cxnSp>
        <p:nvCxnSpPr>
          <p:cNvPr id="13" name="Straight Arrow Connector 12">
            <a:extLst>
              <a:ext uri="{FF2B5EF4-FFF2-40B4-BE49-F238E27FC236}">
                <a16:creationId xmlns:a16="http://schemas.microsoft.com/office/drawing/2014/main" id="{0B3F74CC-B083-8747-3EF5-75E8C1C232E0}"/>
              </a:ext>
            </a:extLst>
          </p:cNvPr>
          <p:cNvCxnSpPr/>
          <p:nvPr/>
        </p:nvCxnSpPr>
        <p:spPr>
          <a:xfrm flipH="1">
            <a:off x="5120252" y="2698359"/>
            <a:ext cx="595086" cy="240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53462C1-CB9F-869F-2FF5-DDA8B3A3D7C5}"/>
              </a:ext>
            </a:extLst>
          </p:cNvPr>
          <p:cNvSpPr txBox="1"/>
          <p:nvPr/>
        </p:nvSpPr>
        <p:spPr>
          <a:xfrm>
            <a:off x="296989" y="6495710"/>
            <a:ext cx="4100840" cy="246221"/>
          </a:xfrm>
          <a:prstGeom prst="rect">
            <a:avLst/>
          </a:prstGeom>
          <a:noFill/>
        </p:spPr>
        <p:txBody>
          <a:bodyPr wrap="square">
            <a:spAutoFit/>
          </a:bodyPr>
          <a:lstStyle/>
          <a:p>
            <a:pPr defTabSz="685800">
              <a:defRPr/>
            </a:pPr>
            <a:r>
              <a:rPr lang="en-US" sz="1000" dirty="0">
                <a:solidFill>
                  <a:prstClr val="black"/>
                </a:solidFill>
                <a:latin typeface="Calibri" panose="020F0502020204030204"/>
                <a:cs typeface="Arial" panose="020B0604020202020204" pitchFamily="34" charset="0"/>
              </a:rPr>
              <a:t>China_contribution-globalineq.doc  in </a:t>
            </a:r>
            <a:r>
              <a:rPr lang="en-US" sz="1000" dirty="0" err="1">
                <a:solidFill>
                  <a:prstClr val="black"/>
                </a:solidFill>
                <a:latin typeface="Calibri" panose="020F0502020204030204"/>
                <a:cs typeface="Arial" panose="020B0604020202020204" pitchFamily="34" charset="0"/>
              </a:rPr>
              <a:t>income_inequality</a:t>
            </a:r>
            <a:r>
              <a:rPr lang="en-US" sz="1000" dirty="0">
                <a:solidFill>
                  <a:prstClr val="black"/>
                </a:solidFill>
                <a:latin typeface="Calibri" panose="020F0502020204030204"/>
                <a:cs typeface="Arial" panose="020B0604020202020204" pitchFamily="34" charset="0"/>
              </a:rPr>
              <a:t>/…/twenty-five</a:t>
            </a:r>
          </a:p>
        </p:txBody>
      </p:sp>
      <p:sp>
        <p:nvSpPr>
          <p:cNvPr id="16" name="TextBox 15">
            <a:extLst>
              <a:ext uri="{FF2B5EF4-FFF2-40B4-BE49-F238E27FC236}">
                <a16:creationId xmlns:a16="http://schemas.microsoft.com/office/drawing/2014/main" id="{F4389E2A-7C37-F46C-F5AB-A1F85C7A30D1}"/>
              </a:ext>
            </a:extLst>
          </p:cNvPr>
          <p:cNvSpPr txBox="1"/>
          <p:nvPr/>
        </p:nvSpPr>
        <p:spPr>
          <a:xfrm>
            <a:off x="1802151" y="44194"/>
            <a:ext cx="8839200" cy="707886"/>
          </a:xfrm>
          <a:prstGeom prst="rect">
            <a:avLst/>
          </a:prstGeom>
          <a:noFill/>
        </p:spPr>
        <p:txBody>
          <a:bodyPr wrap="square" rtlCol="0">
            <a:spAutoFit/>
          </a:bodyPr>
          <a:lstStyle/>
          <a:p>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China’s diminishing global equalizing role</a:t>
            </a:r>
            <a:endParaRPr lang="en-US" dirty="0"/>
          </a:p>
        </p:txBody>
      </p:sp>
    </p:spTree>
    <p:extLst>
      <p:ext uri="{BB962C8B-B14F-4D97-AF65-F5344CB8AC3E}">
        <p14:creationId xmlns:p14="http://schemas.microsoft.com/office/powerpoint/2010/main" val="10915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536D-79AA-48F3-988B-33A6A60289BD}"/>
              </a:ext>
            </a:extLst>
          </p:cNvPr>
          <p:cNvSpPr>
            <a:spLocks noGrp="1"/>
          </p:cNvSpPr>
          <p:nvPr>
            <p:ph type="title"/>
          </p:nvPr>
        </p:nvSpPr>
        <p:spPr>
          <a:xfrm>
            <a:off x="838200" y="365125"/>
            <a:ext cx="10515600" cy="758281"/>
          </a:xfrm>
        </p:spPr>
        <p:txBody>
          <a:bodyPr>
            <a:normAutofit/>
          </a:bodyPr>
          <a:lstStyle/>
          <a:p>
            <a:r>
              <a:rPr lang="en-US" sz="3600" dirty="0"/>
              <a:t>The most important probable future developments</a:t>
            </a:r>
          </a:p>
        </p:txBody>
      </p:sp>
      <p:sp>
        <p:nvSpPr>
          <p:cNvPr id="3" name="Content Placeholder 2">
            <a:extLst>
              <a:ext uri="{FF2B5EF4-FFF2-40B4-BE49-F238E27FC236}">
                <a16:creationId xmlns:a16="http://schemas.microsoft.com/office/drawing/2014/main" id="{86E4F918-89A2-45C0-B16D-F02643193901}"/>
              </a:ext>
            </a:extLst>
          </p:cNvPr>
          <p:cNvSpPr>
            <a:spLocks noGrp="1"/>
          </p:cNvSpPr>
          <p:nvPr>
            <p:ph idx="1"/>
          </p:nvPr>
        </p:nvSpPr>
        <p:spPr>
          <a:xfrm>
            <a:off x="838200" y="1236617"/>
            <a:ext cx="10515600" cy="4940346"/>
          </a:xfrm>
        </p:spPr>
        <p:txBody>
          <a:bodyPr>
            <a:normAutofit fontScale="77500" lnSpcReduction="20000"/>
          </a:bodyPr>
          <a:lstStyle/>
          <a:p>
            <a:r>
              <a:rPr lang="en-US" sz="3500" dirty="0"/>
              <a:t>For the first time in two centuries, Western middle classes will not be in the global top quintile. </a:t>
            </a:r>
          </a:p>
          <a:p>
            <a:r>
              <a:rPr lang="en-US" sz="3500" dirty="0"/>
              <a:t>Global top percentiles will be increasing populated by Asians. The change will be substantial and sudden because of Asian population size. Important psychologically because the entire modern period was a period of Western income (and wealth cum military) dominance. Effect on consumption patterns.</a:t>
            </a:r>
          </a:p>
          <a:p>
            <a:r>
              <a:rPr lang="en-US" sz="3500" dirty="0"/>
              <a:t>Rich Atlantic and Pacific coasts will leave most of the Eurasian landmass (Russia and Central Asia) relatively poor and with low population density. </a:t>
            </a:r>
          </a:p>
          <a:p>
            <a:r>
              <a:rPr lang="en-US" sz="3500" dirty="0"/>
              <a:t>Huge and possibly increasing Europe-Africa gaps will “feed” migration pressure for a long time. Europe needs to find a solution for that. If China’s BRI helps Africa grow, an unlikely partnership between Europe and China is possible.</a:t>
            </a:r>
          </a:p>
          <a:p>
            <a:r>
              <a:rPr lang="en-US" sz="3500" dirty="0"/>
              <a:t>But will Africa grow?</a:t>
            </a:r>
          </a:p>
          <a:p>
            <a:endParaRPr lang="en-US" dirty="0"/>
          </a:p>
        </p:txBody>
      </p:sp>
    </p:spTree>
    <p:extLst>
      <p:ext uri="{BB962C8B-B14F-4D97-AF65-F5344CB8AC3E}">
        <p14:creationId xmlns:p14="http://schemas.microsoft.com/office/powerpoint/2010/main" val="44799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B4DE-090B-88CC-30E1-895D78977C47}"/>
              </a:ext>
            </a:extLst>
          </p:cNvPr>
          <p:cNvSpPr>
            <a:spLocks noGrp="1"/>
          </p:cNvSpPr>
          <p:nvPr>
            <p:ph type="title"/>
          </p:nvPr>
        </p:nvSpPr>
        <p:spPr>
          <a:xfrm>
            <a:off x="838200" y="334645"/>
            <a:ext cx="10515600" cy="1325563"/>
          </a:xfrm>
        </p:spPr>
        <p:txBody>
          <a:bodyPr>
            <a:normAutofit/>
          </a:bodyPr>
          <a:lstStyle/>
          <a:p>
            <a:r>
              <a:rPr lang="en-US" sz="3600" dirty="0"/>
              <a:t>How likely is Africa to grow fast &amp; reduce global inequality? That is, can Africa become a new China?</a:t>
            </a:r>
          </a:p>
        </p:txBody>
      </p:sp>
      <p:graphicFrame>
        <p:nvGraphicFramePr>
          <p:cNvPr id="4" name="Table 4">
            <a:extLst>
              <a:ext uri="{FF2B5EF4-FFF2-40B4-BE49-F238E27FC236}">
                <a16:creationId xmlns:a16="http://schemas.microsoft.com/office/drawing/2014/main" id="{9624669D-FEB3-0347-4EA1-E25318B2AF34}"/>
              </a:ext>
            </a:extLst>
          </p:cNvPr>
          <p:cNvGraphicFramePr>
            <a:graphicFrameLocks noGrp="1"/>
          </p:cNvGraphicFramePr>
          <p:nvPr>
            <p:ph idx="1"/>
          </p:nvPr>
        </p:nvGraphicFramePr>
        <p:xfrm>
          <a:off x="838203" y="3505631"/>
          <a:ext cx="10515597" cy="3017724"/>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077086314"/>
                    </a:ext>
                  </a:extLst>
                </a:gridCol>
                <a:gridCol w="3505199">
                  <a:extLst>
                    <a:ext uri="{9D8B030D-6E8A-4147-A177-3AD203B41FA5}">
                      <a16:colId xmlns:a16="http://schemas.microsoft.com/office/drawing/2014/main" val="1523675632"/>
                    </a:ext>
                  </a:extLst>
                </a:gridCol>
                <a:gridCol w="3505199">
                  <a:extLst>
                    <a:ext uri="{9D8B030D-6E8A-4147-A177-3AD203B41FA5}">
                      <a16:colId xmlns:a16="http://schemas.microsoft.com/office/drawing/2014/main" val="1912535005"/>
                    </a:ext>
                  </a:extLst>
                </a:gridCol>
              </a:tblGrid>
              <a:tr h="383969">
                <a:tc>
                  <a:txBody>
                    <a:bodyPr/>
                    <a:lstStyle/>
                    <a:p>
                      <a:r>
                        <a:rPr lang="en-US" sz="2000" dirty="0"/>
                        <a:t>Country</a:t>
                      </a:r>
                    </a:p>
                  </a:txBody>
                  <a:tcPr/>
                </a:tc>
                <a:tc>
                  <a:txBody>
                    <a:bodyPr/>
                    <a:lstStyle/>
                    <a:p>
                      <a:r>
                        <a:rPr lang="en-US" sz="2000" dirty="0"/>
                        <a:t>Period</a:t>
                      </a:r>
                    </a:p>
                  </a:txBody>
                  <a:tcPr/>
                </a:tc>
                <a:tc>
                  <a:txBody>
                    <a:bodyPr/>
                    <a:lstStyle/>
                    <a:p>
                      <a:r>
                        <a:rPr lang="en-US" sz="2000" dirty="0"/>
                        <a:t>Number of years</a:t>
                      </a:r>
                    </a:p>
                  </a:txBody>
                  <a:tcPr/>
                </a:tc>
                <a:extLst>
                  <a:ext uri="{0D108BD9-81ED-4DB2-BD59-A6C34878D82A}">
                    <a16:rowId xmlns:a16="http://schemas.microsoft.com/office/drawing/2014/main" val="1369888602"/>
                  </a:ext>
                </a:extLst>
              </a:tr>
              <a:tr h="341348">
                <a:tc>
                  <a:txBody>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Botswana</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1969-83</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tc>
                <a:extLst>
                  <a:ext uri="{0D108BD9-81ED-4DB2-BD59-A6C34878D82A}">
                    <a16:rowId xmlns:a16="http://schemas.microsoft.com/office/drawing/2014/main" val="3676013217"/>
                  </a:ext>
                </a:extLst>
              </a:tr>
              <a:tr h="341348">
                <a:tc>
                  <a:txBody>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Cote d’Ivoire</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2013-17</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extLst>
                  <a:ext uri="{0D108BD9-81ED-4DB2-BD59-A6C34878D82A}">
                    <a16:rowId xmlns:a16="http://schemas.microsoft.com/office/drawing/2014/main" val="2358153840"/>
                  </a:ext>
                </a:extLst>
              </a:tr>
              <a:tr h="341348">
                <a:tc>
                  <a:txBody>
                    <a:bodyPr/>
                    <a:lstStyle/>
                    <a:p>
                      <a:pPr>
                        <a:lnSpc>
                          <a:spcPct val="107000"/>
                        </a:lnSpc>
                        <a:spcAft>
                          <a:spcPts val="800"/>
                        </a:spcAft>
                      </a:pPr>
                      <a:r>
                        <a:rPr lang="en-US" sz="2000">
                          <a:effectLst/>
                          <a:latin typeface="Calibri" panose="020F0502020204030204" pitchFamily="34" charset="0"/>
                          <a:ea typeface="Calibri" panose="020F0502020204030204" pitchFamily="34" charset="0"/>
                          <a:cs typeface="Times New Roman" panose="02020603050405020304" pitchFamily="18" charset="0"/>
                        </a:rPr>
                        <a:t>Cape Verde</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1994-98</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extLst>
                  <a:ext uri="{0D108BD9-81ED-4DB2-BD59-A6C34878D82A}">
                    <a16:rowId xmlns:a16="http://schemas.microsoft.com/office/drawing/2014/main" val="977561814"/>
                  </a:ext>
                </a:extLst>
              </a:tr>
              <a:tr h="341348">
                <a:tc>
                  <a:txBody>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Ethiopia</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2005-17</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2420602231"/>
                  </a:ext>
                </a:extLst>
              </a:tr>
              <a:tr h="341348">
                <a:tc>
                  <a:txBody>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Gabon</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1962-66</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extLst>
                  <a:ext uri="{0D108BD9-81ED-4DB2-BD59-A6C34878D82A}">
                    <a16:rowId xmlns:a16="http://schemas.microsoft.com/office/drawing/2014/main" val="3124773541"/>
                  </a:ext>
                </a:extLst>
              </a:tr>
              <a:tr h="341348">
                <a:tc>
                  <a:txBody>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Gabon </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1970-76</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tc>
                <a:extLst>
                  <a:ext uri="{0D108BD9-81ED-4DB2-BD59-A6C34878D82A}">
                    <a16:rowId xmlns:a16="http://schemas.microsoft.com/office/drawing/2014/main" val="314541116"/>
                  </a:ext>
                </a:extLst>
              </a:tr>
              <a:tr h="573396">
                <a:tc>
                  <a:txBody>
                    <a:bodyPr/>
                    <a:lstStyle/>
                    <a:p>
                      <a:pPr>
                        <a:lnSpc>
                          <a:spcPct val="107000"/>
                        </a:lnSpc>
                        <a:spcAft>
                          <a:spcPts val="800"/>
                        </a:spcAft>
                      </a:pPr>
                      <a:r>
                        <a:rPr lang="en-US" sz="2000">
                          <a:effectLst/>
                          <a:latin typeface="Calibri" panose="020F0502020204030204" pitchFamily="34" charset="0"/>
                          <a:ea typeface="Calibri" panose="020F0502020204030204" pitchFamily="34" charset="0"/>
                          <a:cs typeface="Times New Roman" panose="02020603050405020304" pitchFamily="18" charset="0"/>
                        </a:rPr>
                        <a:t>Eq. Guinea</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1993-2005</a:t>
                      </a:r>
                    </a:p>
                  </a:txBody>
                  <a:tcPr marL="68580" marR="68580" marT="0" marB="0"/>
                </a:tc>
                <a:tc>
                  <a:txBody>
                    <a:bodyPr/>
                    <a:lstStyle/>
                    <a:p>
                      <a:pPr algn="ct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2532850879"/>
                  </a:ext>
                </a:extLst>
              </a:tr>
            </a:tbl>
          </a:graphicData>
        </a:graphic>
      </p:graphicFrame>
      <p:pic>
        <p:nvPicPr>
          <p:cNvPr id="3" name="Picture 2">
            <a:extLst>
              <a:ext uri="{FF2B5EF4-FFF2-40B4-BE49-F238E27FC236}">
                <a16:creationId xmlns:a16="http://schemas.microsoft.com/office/drawing/2014/main" id="{6AF6EE38-B343-30A4-5405-0A84C6C3495A}"/>
              </a:ext>
            </a:extLst>
          </p:cNvPr>
          <p:cNvPicPr>
            <a:picLocks noChangeAspect="1"/>
          </p:cNvPicPr>
          <p:nvPr/>
        </p:nvPicPr>
        <p:blipFill>
          <a:blip r:embed="rId2"/>
          <a:stretch>
            <a:fillRect/>
          </a:stretch>
        </p:blipFill>
        <p:spPr>
          <a:xfrm>
            <a:off x="721822" y="1657871"/>
            <a:ext cx="11217612" cy="1987468"/>
          </a:xfrm>
          <a:prstGeom prst="rect">
            <a:avLst/>
          </a:prstGeom>
        </p:spPr>
      </p:pic>
    </p:spTree>
    <p:extLst>
      <p:ext uri="{BB962C8B-B14F-4D97-AF65-F5344CB8AC3E}">
        <p14:creationId xmlns:p14="http://schemas.microsoft.com/office/powerpoint/2010/main" val="355019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5563" y="6502400"/>
            <a:ext cx="10353963" cy="307777"/>
          </a:xfrm>
          <a:prstGeom prst="rect">
            <a:avLst/>
          </a:prstGeom>
          <a:noFill/>
        </p:spPr>
        <p:txBody>
          <a:bodyPr wrap="square" rtlCol="0">
            <a:spAutoFit/>
          </a:bodyPr>
          <a:lstStyle/>
          <a:p>
            <a:r>
              <a:rPr lang="en-US" sz="1400" dirty="0"/>
              <a:t>1820-1980 modified and recalculated  Bourguignon-Morrisson; 1992-2013: Lakner and Milanovic with extensions, &gt;2013, Milanovic (2022)</a:t>
            </a:r>
          </a:p>
        </p:txBody>
      </p:sp>
      <p:sp>
        <p:nvSpPr>
          <p:cNvPr id="5" name="TextBox 4">
            <a:extLst>
              <a:ext uri="{FF2B5EF4-FFF2-40B4-BE49-F238E27FC236}">
                <a16:creationId xmlns:a16="http://schemas.microsoft.com/office/drawing/2014/main" id="{B0BA302F-4C42-4964-544C-56BE98A3A3B8}"/>
              </a:ext>
            </a:extLst>
          </p:cNvPr>
          <p:cNvSpPr txBox="1"/>
          <p:nvPr/>
        </p:nvSpPr>
        <p:spPr>
          <a:xfrm>
            <a:off x="10530826" y="6525483"/>
            <a:ext cx="3020785" cy="261610"/>
          </a:xfrm>
          <a:prstGeom prst="rect">
            <a:avLst/>
          </a:prstGeom>
          <a:noFill/>
        </p:spPr>
        <p:txBody>
          <a:bodyPr wrap="square" rtlCol="0">
            <a:spAutoFit/>
          </a:bodyPr>
          <a:lstStyle/>
          <a:p>
            <a:r>
              <a:rPr lang="en-US" sz="1100" dirty="0"/>
              <a:t>History/thepast.xls</a:t>
            </a:r>
          </a:p>
        </p:txBody>
      </p:sp>
      <p:graphicFrame>
        <p:nvGraphicFramePr>
          <p:cNvPr id="4" name="Chart 3">
            <a:extLst>
              <a:ext uri="{FF2B5EF4-FFF2-40B4-BE49-F238E27FC236}">
                <a16:creationId xmlns:a16="http://schemas.microsoft.com/office/drawing/2014/main" id="{00000000-0008-0000-1C00-000002000000}"/>
              </a:ext>
            </a:extLst>
          </p:cNvPr>
          <p:cNvGraphicFramePr>
            <a:graphicFrameLocks noGrp="1"/>
          </p:cNvGraphicFramePr>
          <p:nvPr>
            <p:extLst>
              <p:ext uri="{D42A27DB-BD31-4B8C-83A1-F6EECF244321}">
                <p14:modId xmlns:p14="http://schemas.microsoft.com/office/powerpoint/2010/main" val="2080695770"/>
              </p:ext>
            </p:extLst>
          </p:nvPr>
        </p:nvGraphicFramePr>
        <p:xfrm>
          <a:off x="1770062" y="287073"/>
          <a:ext cx="8651875" cy="62838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33734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537-CC46-7E65-F5D9-12B2E7DD106F}"/>
              </a:ext>
            </a:extLst>
          </p:cNvPr>
          <p:cNvSpPr>
            <a:spLocks noGrp="1"/>
          </p:cNvSpPr>
          <p:nvPr>
            <p:ph type="title"/>
          </p:nvPr>
        </p:nvSpPr>
        <p:spPr>
          <a:xfrm>
            <a:off x="838200" y="365125"/>
            <a:ext cx="10515600" cy="1341755"/>
          </a:xfrm>
        </p:spPr>
        <p:txBody>
          <a:bodyPr/>
          <a:lstStyle/>
          <a:p>
            <a:pPr algn="ctr"/>
            <a:r>
              <a:rPr lang="en-US" dirty="0"/>
              <a:t>Extras</a:t>
            </a:r>
          </a:p>
        </p:txBody>
      </p:sp>
    </p:spTree>
    <p:extLst>
      <p:ext uri="{BB962C8B-B14F-4D97-AF65-F5344CB8AC3E}">
        <p14:creationId xmlns:p14="http://schemas.microsoft.com/office/powerpoint/2010/main" val="2774438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DDB8-F8C7-CEF3-415C-E19042B2B2C8}"/>
              </a:ext>
            </a:extLst>
          </p:cNvPr>
          <p:cNvSpPr>
            <a:spLocks noGrp="1"/>
          </p:cNvSpPr>
          <p:nvPr>
            <p:ph type="title"/>
          </p:nvPr>
        </p:nvSpPr>
        <p:spPr>
          <a:xfrm>
            <a:off x="939564" y="151700"/>
            <a:ext cx="10566009" cy="1519946"/>
          </a:xfrm>
        </p:spPr>
        <p:txBody>
          <a:bodyPr>
            <a:noAutofit/>
          </a:bodyPr>
          <a:lstStyle/>
          <a:p>
            <a:r>
              <a:rPr lang="en-US" sz="3200" dirty="0"/>
              <a:t>Reduction of income inequality in the US thanks to large government transfers during covid—but this is a one-off policy</a:t>
            </a:r>
          </a:p>
        </p:txBody>
      </p:sp>
      <p:sp>
        <p:nvSpPr>
          <p:cNvPr id="4" name="TextBox 3">
            <a:extLst>
              <a:ext uri="{FF2B5EF4-FFF2-40B4-BE49-F238E27FC236}">
                <a16:creationId xmlns:a16="http://schemas.microsoft.com/office/drawing/2014/main" id="{4568CC77-F18E-7F6A-3628-29AC1DC69766}"/>
              </a:ext>
            </a:extLst>
          </p:cNvPr>
          <p:cNvSpPr txBox="1"/>
          <p:nvPr/>
        </p:nvSpPr>
        <p:spPr>
          <a:xfrm>
            <a:off x="513032" y="6488668"/>
            <a:ext cx="3786188" cy="276999"/>
          </a:xfrm>
          <a:prstGeom prst="rect">
            <a:avLst/>
          </a:prstGeom>
          <a:noFill/>
        </p:spPr>
        <p:txBody>
          <a:bodyPr wrap="square" rtlCol="0">
            <a:spAutoFit/>
          </a:bodyPr>
          <a:lstStyle/>
          <a:p>
            <a:r>
              <a:rPr lang="en-US" sz="1200" dirty="0"/>
              <a:t>usa86-_20.xls</a:t>
            </a:r>
          </a:p>
        </p:txBody>
      </p:sp>
      <p:graphicFrame>
        <p:nvGraphicFramePr>
          <p:cNvPr id="5" name="Chart 4">
            <a:extLst>
              <a:ext uri="{FF2B5EF4-FFF2-40B4-BE49-F238E27FC236}">
                <a16:creationId xmlns:a16="http://schemas.microsoft.com/office/drawing/2014/main" id="{65233D64-96AB-50AD-0E87-52829BADD3E8}"/>
              </a:ext>
            </a:extLst>
          </p:cNvPr>
          <p:cNvGraphicFramePr>
            <a:graphicFrameLocks noGrp="1"/>
          </p:cNvGraphicFramePr>
          <p:nvPr>
            <p:extLst>
              <p:ext uri="{D42A27DB-BD31-4B8C-83A1-F6EECF244321}">
                <p14:modId xmlns:p14="http://schemas.microsoft.com/office/powerpoint/2010/main" val="1564259313"/>
              </p:ext>
            </p:extLst>
          </p:nvPr>
        </p:nvGraphicFramePr>
        <p:xfrm>
          <a:off x="1890793" y="1453087"/>
          <a:ext cx="7578671" cy="489806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18B5E63D-89B4-7763-CB07-58944A06E054}"/>
              </a:ext>
            </a:extLst>
          </p:cNvPr>
          <p:cNvSpPr txBox="1"/>
          <p:nvPr/>
        </p:nvSpPr>
        <p:spPr>
          <a:xfrm>
            <a:off x="9082007" y="6442501"/>
            <a:ext cx="3998563" cy="369332"/>
          </a:xfrm>
          <a:prstGeom prst="rect">
            <a:avLst/>
          </a:prstGeom>
          <a:noFill/>
        </p:spPr>
        <p:txBody>
          <a:bodyPr wrap="square" rtlCol="0">
            <a:spAutoFit/>
          </a:bodyPr>
          <a:lstStyle/>
          <a:p>
            <a:r>
              <a:rPr lang="en-US" dirty="0"/>
              <a:t>Calculated from LIS data</a:t>
            </a:r>
          </a:p>
        </p:txBody>
      </p:sp>
    </p:spTree>
    <p:extLst>
      <p:ext uri="{BB962C8B-B14F-4D97-AF65-F5344CB8AC3E}">
        <p14:creationId xmlns:p14="http://schemas.microsoft.com/office/powerpoint/2010/main" val="2388223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C7B0-8A69-D184-0120-C4DE1AF16CDF}"/>
              </a:ext>
            </a:extLst>
          </p:cNvPr>
          <p:cNvSpPr>
            <a:spLocks noGrp="1"/>
          </p:cNvSpPr>
          <p:nvPr>
            <p:ph type="title"/>
          </p:nvPr>
        </p:nvSpPr>
        <p:spPr>
          <a:xfrm>
            <a:off x="838200" y="365125"/>
            <a:ext cx="10258586" cy="859241"/>
          </a:xfrm>
        </p:spPr>
        <p:txBody>
          <a:bodyPr/>
          <a:lstStyle/>
          <a:p>
            <a:pPr algn="ctr"/>
            <a:r>
              <a:rPr lang="en-US" dirty="0"/>
              <a:t>Increased urban inequality in China 2020</a:t>
            </a:r>
          </a:p>
        </p:txBody>
      </p:sp>
      <p:sp>
        <p:nvSpPr>
          <p:cNvPr id="4" name="TextBox 3">
            <a:extLst>
              <a:ext uri="{FF2B5EF4-FFF2-40B4-BE49-F238E27FC236}">
                <a16:creationId xmlns:a16="http://schemas.microsoft.com/office/drawing/2014/main" id="{E877823E-33D6-FC9D-E3F2-310D1CC26AA4}"/>
              </a:ext>
            </a:extLst>
          </p:cNvPr>
          <p:cNvSpPr txBox="1"/>
          <p:nvPr/>
        </p:nvSpPr>
        <p:spPr>
          <a:xfrm>
            <a:off x="419745" y="6492874"/>
            <a:ext cx="5693044" cy="276999"/>
          </a:xfrm>
          <a:prstGeom prst="rect">
            <a:avLst/>
          </a:prstGeom>
          <a:noFill/>
        </p:spPr>
        <p:txBody>
          <a:bodyPr wrap="square" rtlCol="0">
            <a:spAutoFit/>
          </a:bodyPr>
          <a:lstStyle/>
          <a:p>
            <a:r>
              <a:rPr lang="en-US" sz="1200" dirty="0"/>
              <a:t>Whole </a:t>
            </a:r>
            <a:r>
              <a:rPr lang="en-US" sz="1200" dirty="0" err="1"/>
              <a:t>contries</a:t>
            </a:r>
            <a:r>
              <a:rPr lang="en-US" sz="1200" dirty="0"/>
              <a:t>\</a:t>
            </a:r>
            <a:r>
              <a:rPr lang="en-US" sz="1200" dirty="0" err="1"/>
              <a:t>china</a:t>
            </a:r>
            <a:r>
              <a:rPr lang="en-US" sz="1200" dirty="0"/>
              <a:t>\</a:t>
            </a:r>
            <a:r>
              <a:rPr lang="en-US" sz="1200" dirty="0" err="1"/>
              <a:t>wenjie</a:t>
            </a:r>
            <a:r>
              <a:rPr lang="en-US" sz="1200" dirty="0"/>
              <a:t>\Final_results_81_18.xls</a:t>
            </a:r>
          </a:p>
        </p:txBody>
      </p:sp>
      <p:graphicFrame>
        <p:nvGraphicFramePr>
          <p:cNvPr id="5" name="Chart 4">
            <a:extLst>
              <a:ext uri="{FF2B5EF4-FFF2-40B4-BE49-F238E27FC236}">
                <a16:creationId xmlns:a16="http://schemas.microsoft.com/office/drawing/2014/main" id="{6843B240-C7D2-C0BD-AC80-F98AD1200D66}"/>
              </a:ext>
            </a:extLst>
          </p:cNvPr>
          <p:cNvGraphicFramePr>
            <a:graphicFrameLocks noGrp="1"/>
          </p:cNvGraphicFramePr>
          <p:nvPr>
            <p:extLst>
              <p:ext uri="{D42A27DB-BD31-4B8C-83A1-F6EECF244321}">
                <p14:modId xmlns:p14="http://schemas.microsoft.com/office/powerpoint/2010/main" val="1807889510"/>
              </p:ext>
            </p:extLst>
          </p:nvPr>
        </p:nvGraphicFramePr>
        <p:xfrm>
          <a:off x="2200759" y="1239864"/>
          <a:ext cx="7339093" cy="51299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08009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55065-BA3C-A415-F108-1C3559D5D07B}"/>
              </a:ext>
            </a:extLst>
          </p:cNvPr>
          <p:cNvSpPr>
            <a:spLocks noGrp="1"/>
          </p:cNvSpPr>
          <p:nvPr>
            <p:ph type="title"/>
          </p:nvPr>
        </p:nvSpPr>
        <p:spPr>
          <a:xfrm>
            <a:off x="838199" y="365126"/>
            <a:ext cx="10568553" cy="1099568"/>
          </a:xfrm>
        </p:spPr>
        <p:txBody>
          <a:bodyPr>
            <a:normAutofit fontScale="90000"/>
          </a:bodyPr>
          <a:lstStyle/>
          <a:p>
            <a:pPr algn="ctr"/>
            <a:br>
              <a:rPr lang="en-US" dirty="0"/>
            </a:br>
            <a:r>
              <a:rPr lang="en-US" dirty="0"/>
              <a:t>China and the USA: Real income increase by quintile, 2019-20</a:t>
            </a:r>
            <a:br>
              <a:rPr lang="en-US" dirty="0"/>
            </a:br>
            <a:endParaRPr lang="en-US" dirty="0"/>
          </a:p>
        </p:txBody>
      </p:sp>
      <p:graphicFrame>
        <p:nvGraphicFramePr>
          <p:cNvPr id="3" name="Chart 2">
            <a:extLst>
              <a:ext uri="{FF2B5EF4-FFF2-40B4-BE49-F238E27FC236}">
                <a16:creationId xmlns:a16="http://schemas.microsoft.com/office/drawing/2014/main" id="{1BAFE5B0-1224-516A-CDA5-0F726FDFC045}"/>
              </a:ext>
            </a:extLst>
          </p:cNvPr>
          <p:cNvGraphicFramePr>
            <a:graphicFrameLocks/>
          </p:cNvGraphicFramePr>
          <p:nvPr/>
        </p:nvGraphicFramePr>
        <p:xfrm>
          <a:off x="2138766" y="1464694"/>
          <a:ext cx="7051729" cy="502817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15993313-7F98-ACF2-7D36-D34816658389}"/>
              </a:ext>
            </a:extLst>
          </p:cNvPr>
          <p:cNvSpPr txBox="1"/>
          <p:nvPr/>
        </p:nvSpPr>
        <p:spPr>
          <a:xfrm>
            <a:off x="419745" y="6492874"/>
            <a:ext cx="5693044" cy="276999"/>
          </a:xfrm>
          <a:prstGeom prst="rect">
            <a:avLst/>
          </a:prstGeom>
          <a:noFill/>
        </p:spPr>
        <p:txBody>
          <a:bodyPr wrap="square" rtlCol="0">
            <a:spAutoFit/>
          </a:bodyPr>
          <a:lstStyle/>
          <a:p>
            <a:r>
              <a:rPr lang="en-US" sz="1200" dirty="0"/>
              <a:t>Whole </a:t>
            </a:r>
            <a:r>
              <a:rPr lang="en-US" sz="1200" dirty="0" err="1"/>
              <a:t>contries</a:t>
            </a:r>
            <a:r>
              <a:rPr lang="en-US" sz="1200" dirty="0"/>
              <a:t>\</a:t>
            </a:r>
            <a:r>
              <a:rPr lang="en-US" sz="1200" dirty="0" err="1"/>
              <a:t>china</a:t>
            </a:r>
            <a:r>
              <a:rPr lang="en-US" sz="1200" dirty="0"/>
              <a:t>\</a:t>
            </a:r>
            <a:r>
              <a:rPr lang="en-US" sz="1200" dirty="0" err="1"/>
              <a:t>wenjie</a:t>
            </a:r>
            <a:r>
              <a:rPr lang="en-US" sz="1200" dirty="0"/>
              <a:t>\Final_results_81_18.xls</a:t>
            </a:r>
          </a:p>
        </p:txBody>
      </p:sp>
      <p:cxnSp>
        <p:nvCxnSpPr>
          <p:cNvPr id="6" name="Straight Connector 5">
            <a:extLst>
              <a:ext uri="{FF2B5EF4-FFF2-40B4-BE49-F238E27FC236}">
                <a16:creationId xmlns:a16="http://schemas.microsoft.com/office/drawing/2014/main" id="{CEEA66EE-72E7-E428-ABB3-958FF8EFA913}"/>
              </a:ext>
            </a:extLst>
          </p:cNvPr>
          <p:cNvCxnSpPr/>
          <p:nvPr/>
        </p:nvCxnSpPr>
        <p:spPr>
          <a:xfrm>
            <a:off x="3084163" y="4324027"/>
            <a:ext cx="6695268"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015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515906-3A2E-5787-43D6-564600B7272F}"/>
              </a:ext>
            </a:extLst>
          </p:cNvPr>
          <p:cNvSpPr>
            <a:spLocks noGrp="1"/>
          </p:cNvSpPr>
          <p:nvPr>
            <p:ph idx="1"/>
          </p:nvPr>
        </p:nvSpPr>
        <p:spPr>
          <a:xfrm>
            <a:off x="838200" y="1111348"/>
            <a:ext cx="10515600" cy="5065615"/>
          </a:xfrm>
        </p:spPr>
        <p:txBody>
          <a:bodyPr>
            <a:normAutofit/>
          </a:bodyPr>
          <a:lstStyle/>
          <a:p>
            <a:r>
              <a:rPr lang="en-US" sz="3200" dirty="0"/>
              <a:t>In terms of </a:t>
            </a:r>
            <a:r>
              <a:rPr lang="en-US" sz="3200" b="1" dirty="0"/>
              <a:t>between country inequality</a:t>
            </a:r>
            <a:r>
              <a:rPr lang="en-US" sz="3200" dirty="0"/>
              <a:t>, the covid shock stopped the convergence that has been going on for the past four decades. </a:t>
            </a:r>
          </a:p>
          <a:p>
            <a:r>
              <a:rPr lang="en-US" sz="3200" dirty="0"/>
              <a:t>Note that the population-weighted between-country inequality has stabilized in 2020 (the blue line in the next graph is no longer going down).</a:t>
            </a:r>
          </a:p>
        </p:txBody>
      </p:sp>
    </p:spTree>
    <p:extLst>
      <p:ext uri="{BB962C8B-B14F-4D97-AF65-F5344CB8AC3E}">
        <p14:creationId xmlns:p14="http://schemas.microsoft.com/office/powerpoint/2010/main" val="2060109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1AE5E-942D-7B43-4125-D1DDCB2A6FE0}"/>
              </a:ext>
            </a:extLst>
          </p:cNvPr>
          <p:cNvPicPr>
            <a:picLocks noChangeAspect="1"/>
          </p:cNvPicPr>
          <p:nvPr/>
        </p:nvPicPr>
        <p:blipFill>
          <a:blip r:embed="rId2"/>
          <a:stretch>
            <a:fillRect/>
          </a:stretch>
        </p:blipFill>
        <p:spPr>
          <a:xfrm>
            <a:off x="1906291" y="739320"/>
            <a:ext cx="8106328" cy="5944479"/>
          </a:xfrm>
          <a:prstGeom prst="rect">
            <a:avLst/>
          </a:prstGeom>
        </p:spPr>
      </p:pic>
      <p:sp>
        <p:nvSpPr>
          <p:cNvPr id="4" name="TextBox 3">
            <a:extLst>
              <a:ext uri="{FF2B5EF4-FFF2-40B4-BE49-F238E27FC236}">
                <a16:creationId xmlns:a16="http://schemas.microsoft.com/office/drawing/2014/main" id="{62455A95-FB30-0AFB-7282-0D0BC9B1FFCA}"/>
              </a:ext>
            </a:extLst>
          </p:cNvPr>
          <p:cNvSpPr txBox="1"/>
          <p:nvPr/>
        </p:nvSpPr>
        <p:spPr>
          <a:xfrm>
            <a:off x="1407763" y="277655"/>
            <a:ext cx="9376473" cy="461665"/>
          </a:xfrm>
          <a:prstGeom prst="rect">
            <a:avLst/>
          </a:prstGeom>
          <a:noFill/>
        </p:spPr>
        <p:txBody>
          <a:bodyPr wrap="square" rtlCol="0">
            <a:spAutoFit/>
          </a:bodyPr>
          <a:lstStyle/>
          <a:p>
            <a:pPr algn="ctr"/>
            <a:r>
              <a:rPr lang="en-US" sz="2400" dirty="0"/>
              <a:t>Market and disposable income inequality in the United States, 1963-2022</a:t>
            </a:r>
          </a:p>
        </p:txBody>
      </p:sp>
    </p:spTree>
    <p:extLst>
      <p:ext uri="{BB962C8B-B14F-4D97-AF65-F5344CB8AC3E}">
        <p14:creationId xmlns:p14="http://schemas.microsoft.com/office/powerpoint/2010/main" val="308405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6BCF9C-AE3A-7224-0581-4658C835949C}"/>
              </a:ext>
            </a:extLst>
          </p:cNvPr>
          <p:cNvPicPr>
            <a:picLocks noChangeAspect="1"/>
          </p:cNvPicPr>
          <p:nvPr/>
        </p:nvPicPr>
        <p:blipFill>
          <a:blip r:embed="rId2"/>
          <a:stretch>
            <a:fillRect/>
          </a:stretch>
        </p:blipFill>
        <p:spPr>
          <a:xfrm>
            <a:off x="1658320" y="464949"/>
            <a:ext cx="8307090" cy="5672380"/>
          </a:xfrm>
          <a:prstGeom prst="rect">
            <a:avLst/>
          </a:prstGeom>
        </p:spPr>
      </p:pic>
    </p:spTree>
    <p:extLst>
      <p:ext uri="{BB962C8B-B14F-4D97-AF65-F5344CB8AC3E}">
        <p14:creationId xmlns:p14="http://schemas.microsoft.com/office/powerpoint/2010/main" val="4231755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E67BF4-52D2-4726-A2BD-51BD64D7B072}"/>
              </a:ext>
            </a:extLst>
          </p:cNvPr>
          <p:cNvSpPr txBox="1"/>
          <p:nvPr/>
        </p:nvSpPr>
        <p:spPr>
          <a:xfrm>
            <a:off x="479137" y="6611779"/>
            <a:ext cx="5425552" cy="246221"/>
          </a:xfrm>
          <a:prstGeom prst="rect">
            <a:avLst/>
          </a:prstGeom>
          <a:noFill/>
        </p:spPr>
        <p:txBody>
          <a:bodyPr wrap="square" rtlCol="0">
            <a:spAutoFit/>
          </a:bodyPr>
          <a:lstStyle/>
          <a:p>
            <a:r>
              <a:rPr lang="en-US" sz="1000" dirty="0"/>
              <a:t>defines.do using </a:t>
            </a:r>
            <a:r>
              <a:rPr lang="nn-NO" sz="1000" dirty="0"/>
              <a:t>:\Branko\interyd\Data\gdppppreg10.dta and defnes.dp</a:t>
            </a:r>
            <a:endParaRPr lang="en-US" sz="1000" dirty="0"/>
          </a:p>
        </p:txBody>
      </p:sp>
      <p:pic>
        <p:nvPicPr>
          <p:cNvPr id="5" name="Picture 4">
            <a:extLst>
              <a:ext uri="{FF2B5EF4-FFF2-40B4-BE49-F238E27FC236}">
                <a16:creationId xmlns:a16="http://schemas.microsoft.com/office/drawing/2014/main" id="{DB9E1274-8765-DF45-AA54-C750283DD652}"/>
              </a:ext>
            </a:extLst>
          </p:cNvPr>
          <p:cNvPicPr>
            <a:picLocks noChangeAspect="1"/>
          </p:cNvPicPr>
          <p:nvPr/>
        </p:nvPicPr>
        <p:blipFill>
          <a:blip r:embed="rId2"/>
          <a:stretch>
            <a:fillRect/>
          </a:stretch>
        </p:blipFill>
        <p:spPr>
          <a:xfrm>
            <a:off x="2506134" y="360735"/>
            <a:ext cx="7520836" cy="5870731"/>
          </a:xfrm>
          <a:prstGeom prst="rect">
            <a:avLst/>
          </a:prstGeom>
        </p:spPr>
      </p:pic>
      <p:sp>
        <p:nvSpPr>
          <p:cNvPr id="6" name="Oval 5">
            <a:extLst>
              <a:ext uri="{FF2B5EF4-FFF2-40B4-BE49-F238E27FC236}">
                <a16:creationId xmlns:a16="http://schemas.microsoft.com/office/drawing/2014/main" id="{C6344B7D-B846-A50C-2E6D-9E464464BE61}"/>
              </a:ext>
            </a:extLst>
          </p:cNvPr>
          <p:cNvSpPr/>
          <p:nvPr/>
        </p:nvSpPr>
        <p:spPr>
          <a:xfrm>
            <a:off x="8873067" y="4419600"/>
            <a:ext cx="1153903" cy="1016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72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8403-D170-2C58-DC2D-1ABFE94C4900}"/>
              </a:ext>
            </a:extLst>
          </p:cNvPr>
          <p:cNvSpPr>
            <a:spLocks noGrp="1"/>
          </p:cNvSpPr>
          <p:nvPr>
            <p:ph type="title"/>
          </p:nvPr>
        </p:nvSpPr>
        <p:spPr/>
        <p:txBody>
          <a:bodyPr/>
          <a:lstStyle/>
          <a:p>
            <a:r>
              <a:rPr lang="en-US" dirty="0"/>
              <a:t>Three important methodological issues</a:t>
            </a:r>
          </a:p>
        </p:txBody>
      </p:sp>
      <p:sp>
        <p:nvSpPr>
          <p:cNvPr id="3" name="Content Placeholder 2">
            <a:extLst>
              <a:ext uri="{FF2B5EF4-FFF2-40B4-BE49-F238E27FC236}">
                <a16:creationId xmlns:a16="http://schemas.microsoft.com/office/drawing/2014/main" id="{4B41E05F-12F4-2D52-7E19-DA9E9ED0EDC8}"/>
              </a:ext>
            </a:extLst>
          </p:cNvPr>
          <p:cNvSpPr>
            <a:spLocks noGrp="1"/>
          </p:cNvSpPr>
          <p:nvPr>
            <p:ph idx="1"/>
          </p:nvPr>
        </p:nvSpPr>
        <p:spPr/>
        <p:txBody>
          <a:bodyPr/>
          <a:lstStyle/>
          <a:p>
            <a:r>
              <a:rPr lang="en-US" dirty="0"/>
              <a:t>Underestimation of top incomes</a:t>
            </a:r>
          </a:p>
          <a:p>
            <a:r>
              <a:rPr lang="en-US" dirty="0"/>
              <a:t>Instability (and intransitivity) of PPP dollars</a:t>
            </a:r>
          </a:p>
          <a:p>
            <a:r>
              <a:rPr lang="en-US" dirty="0"/>
              <a:t>Lack of data from India since 2011-12. </a:t>
            </a:r>
          </a:p>
        </p:txBody>
      </p:sp>
    </p:spTree>
    <p:extLst>
      <p:ext uri="{BB962C8B-B14F-4D97-AF65-F5344CB8AC3E}">
        <p14:creationId xmlns:p14="http://schemas.microsoft.com/office/powerpoint/2010/main" val="2279798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4A40-8E6A-22F8-F078-8005968C4FFC}"/>
              </a:ext>
            </a:extLst>
          </p:cNvPr>
          <p:cNvSpPr>
            <a:spLocks noGrp="1"/>
          </p:cNvSpPr>
          <p:nvPr>
            <p:ph type="title"/>
          </p:nvPr>
        </p:nvSpPr>
        <p:spPr>
          <a:xfrm>
            <a:off x="1028700" y="365125"/>
            <a:ext cx="10325100" cy="826861"/>
          </a:xfrm>
        </p:spPr>
        <p:txBody>
          <a:bodyPr/>
          <a:lstStyle/>
          <a:p>
            <a:r>
              <a:rPr lang="en-US" dirty="0"/>
              <a:t>Survey vs fiscal data in inequality estimations</a:t>
            </a:r>
          </a:p>
        </p:txBody>
      </p:sp>
      <p:sp>
        <p:nvSpPr>
          <p:cNvPr id="3" name="Content Placeholder 2">
            <a:extLst>
              <a:ext uri="{FF2B5EF4-FFF2-40B4-BE49-F238E27FC236}">
                <a16:creationId xmlns:a16="http://schemas.microsoft.com/office/drawing/2014/main" id="{9E9901DF-47C7-51AC-E441-CB93B24946AD}"/>
              </a:ext>
            </a:extLst>
          </p:cNvPr>
          <p:cNvSpPr>
            <a:spLocks noGrp="1"/>
          </p:cNvSpPr>
          <p:nvPr>
            <p:ph idx="1"/>
          </p:nvPr>
        </p:nvSpPr>
        <p:spPr>
          <a:xfrm>
            <a:off x="838200" y="1208315"/>
            <a:ext cx="10515600" cy="5300889"/>
          </a:xfrm>
        </p:spPr>
        <p:txBody>
          <a:bodyPr>
            <a:normAutofit lnSpcReduction="10000"/>
          </a:bodyPr>
          <a:lstStyle/>
          <a:p>
            <a:r>
              <a:rPr lang="en-US" dirty="0"/>
              <a:t>Labor, capital and business income among </a:t>
            </a:r>
            <a:r>
              <a:rPr lang="en-US" b="1" dirty="0">
                <a:solidFill>
                  <a:srgbClr val="FF0000"/>
                </a:solidFill>
              </a:rPr>
              <a:t>percentiles p91-p95 </a:t>
            </a:r>
            <a:r>
              <a:rPr lang="en-US" dirty="0"/>
              <a:t>are almost exactly the same whether we use household surveys or fiscal data.</a:t>
            </a:r>
          </a:p>
          <a:p>
            <a:r>
              <a:rPr lang="en-US" dirty="0"/>
              <a:t>For </a:t>
            </a:r>
            <a:r>
              <a:rPr lang="en-US" b="1" dirty="0">
                <a:solidFill>
                  <a:srgbClr val="FF0000"/>
                </a:solidFill>
              </a:rPr>
              <a:t>percentiles p96-p99</a:t>
            </a:r>
            <a:r>
              <a:rPr lang="en-US" dirty="0"/>
              <a:t>, labor income continues to match fiscal data. But for capital income and business income, the gap emerges: capital income is higher in surveys than in fiscal data, business income is lower. This seems to be (in the US) an artifact of how people decide to classify their business income for tax purposes. </a:t>
            </a:r>
          </a:p>
          <a:p>
            <a:r>
              <a:rPr lang="en-US" dirty="0"/>
              <a:t>For </a:t>
            </a:r>
            <a:r>
              <a:rPr lang="en-US" b="1" dirty="0">
                <a:solidFill>
                  <a:srgbClr val="FF0000"/>
                </a:solidFill>
              </a:rPr>
              <a:t>the top 1%</a:t>
            </a:r>
            <a:r>
              <a:rPr lang="en-US" dirty="0"/>
              <a:t>,</a:t>
            </a:r>
            <a:r>
              <a:rPr lang="en-US" b="1" dirty="0">
                <a:solidFill>
                  <a:srgbClr val="FF0000"/>
                </a:solidFill>
              </a:rPr>
              <a:t> </a:t>
            </a:r>
            <a:r>
              <a:rPr lang="en-US" dirty="0"/>
              <a:t>labor income from surveys is about 80% of fiscal labor income. The gap between capital and business income in surveys and fiscal data is very large though: surveys cover only ~20%. </a:t>
            </a:r>
          </a:p>
          <a:p>
            <a:r>
              <a:rPr lang="en-US" dirty="0"/>
              <a:t>About ¾ of overall survey “underestimation” comes from the lower amounts of capital and business income among the top 1%.</a:t>
            </a:r>
          </a:p>
          <a:p>
            <a:endParaRPr lang="en-US" dirty="0"/>
          </a:p>
        </p:txBody>
      </p:sp>
    </p:spTree>
    <p:extLst>
      <p:ext uri="{BB962C8B-B14F-4D97-AF65-F5344CB8AC3E}">
        <p14:creationId xmlns:p14="http://schemas.microsoft.com/office/powerpoint/2010/main" val="3135969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2273E0-42A5-95AE-1424-74532D42DCC0}"/>
              </a:ext>
            </a:extLst>
          </p:cNvPr>
          <p:cNvSpPr txBox="1"/>
          <p:nvPr/>
        </p:nvSpPr>
        <p:spPr>
          <a:xfrm>
            <a:off x="402956" y="6465093"/>
            <a:ext cx="142584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thepast.xls</a:t>
            </a:r>
          </a:p>
        </p:txBody>
      </p:sp>
      <p:sp>
        <p:nvSpPr>
          <p:cNvPr id="5" name="TextBox 4">
            <a:extLst>
              <a:ext uri="{FF2B5EF4-FFF2-40B4-BE49-F238E27FC236}">
                <a16:creationId xmlns:a16="http://schemas.microsoft.com/office/drawing/2014/main" id="{D7597E0A-F3B2-B076-F9F4-74AAA77AAD3E}"/>
              </a:ext>
            </a:extLst>
          </p:cNvPr>
          <p:cNvSpPr txBox="1"/>
          <p:nvPr/>
        </p:nvSpPr>
        <p:spPr>
          <a:xfrm>
            <a:off x="2316996" y="143864"/>
            <a:ext cx="7873139" cy="12311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Between-country and within country component of Theil (0) : Global income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Gràfic 1">
            <a:extLst>
              <a:ext uri="{FF2B5EF4-FFF2-40B4-BE49-F238E27FC236}">
                <a16:creationId xmlns:a16="http://schemas.microsoft.com/office/drawing/2014/main" id="{00000000-0008-0000-2100-000002000000}"/>
              </a:ext>
            </a:extLst>
          </p:cNvPr>
          <p:cNvGraphicFramePr>
            <a:graphicFrameLocks noGrp="1"/>
          </p:cNvGraphicFramePr>
          <p:nvPr/>
        </p:nvGraphicFramePr>
        <p:xfrm>
          <a:off x="1724698" y="1204342"/>
          <a:ext cx="8976640" cy="52607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6669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A431-6894-E407-2494-6616FBF3F5A2}"/>
              </a:ext>
            </a:extLst>
          </p:cNvPr>
          <p:cNvSpPr>
            <a:spLocks noGrp="1"/>
          </p:cNvSpPr>
          <p:nvPr>
            <p:ph type="title"/>
          </p:nvPr>
        </p:nvSpPr>
        <p:spPr>
          <a:xfrm>
            <a:off x="839788" y="365126"/>
            <a:ext cx="10515600" cy="1186088"/>
          </a:xfrm>
        </p:spPr>
        <p:txBody>
          <a:bodyPr>
            <a:normAutofit fontScale="90000"/>
          </a:bodyPr>
          <a:lstStyle/>
          <a:p>
            <a:r>
              <a:rPr lang="en-US" dirty="0"/>
              <a:t>Estimates of labor and capital income among the percentiles 96-99 (survey and tax data; USA)</a:t>
            </a:r>
          </a:p>
        </p:txBody>
      </p:sp>
      <p:sp>
        <p:nvSpPr>
          <p:cNvPr id="3" name="Text Placeholder 2">
            <a:extLst>
              <a:ext uri="{FF2B5EF4-FFF2-40B4-BE49-F238E27FC236}">
                <a16:creationId xmlns:a16="http://schemas.microsoft.com/office/drawing/2014/main" id="{AFEAF108-7D83-7101-F128-70D1A0ED765A}"/>
              </a:ext>
            </a:extLst>
          </p:cNvPr>
          <p:cNvSpPr>
            <a:spLocks noGrp="1"/>
          </p:cNvSpPr>
          <p:nvPr>
            <p:ph type="body" idx="1"/>
          </p:nvPr>
        </p:nvSpPr>
        <p:spPr>
          <a:xfrm>
            <a:off x="938213" y="1681163"/>
            <a:ext cx="5157787" cy="561975"/>
          </a:xfrm>
        </p:spPr>
        <p:txBody>
          <a:bodyPr/>
          <a:lstStyle/>
          <a:p>
            <a:pPr algn="ctr"/>
            <a:r>
              <a:rPr lang="en-US" dirty="0"/>
              <a:t>Labor income </a:t>
            </a:r>
          </a:p>
        </p:txBody>
      </p:sp>
      <p:sp>
        <p:nvSpPr>
          <p:cNvPr id="5" name="Text Placeholder 4">
            <a:extLst>
              <a:ext uri="{FF2B5EF4-FFF2-40B4-BE49-F238E27FC236}">
                <a16:creationId xmlns:a16="http://schemas.microsoft.com/office/drawing/2014/main" id="{F9B73359-DBDB-AF43-8139-3FC9E90B7315}"/>
              </a:ext>
            </a:extLst>
          </p:cNvPr>
          <p:cNvSpPr>
            <a:spLocks noGrp="1"/>
          </p:cNvSpPr>
          <p:nvPr>
            <p:ph type="body" sz="quarter" idx="3"/>
          </p:nvPr>
        </p:nvSpPr>
        <p:spPr>
          <a:xfrm>
            <a:off x="6743700" y="1811110"/>
            <a:ext cx="5183188" cy="561975"/>
          </a:xfrm>
        </p:spPr>
        <p:txBody>
          <a:bodyPr/>
          <a:lstStyle/>
          <a:p>
            <a:pPr algn="ctr"/>
            <a:r>
              <a:rPr lang="en-US" dirty="0"/>
              <a:t>Capital income </a:t>
            </a:r>
          </a:p>
        </p:txBody>
      </p:sp>
      <p:pic>
        <p:nvPicPr>
          <p:cNvPr id="7" name="Content Placeholder 6">
            <a:extLst>
              <a:ext uri="{FF2B5EF4-FFF2-40B4-BE49-F238E27FC236}">
                <a16:creationId xmlns:a16="http://schemas.microsoft.com/office/drawing/2014/main" id="{A1395684-CA28-8E4D-95AC-28EF4F54891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243137"/>
            <a:ext cx="5157787" cy="4076020"/>
          </a:xfrm>
          <a:prstGeom prst="rect">
            <a:avLst/>
          </a:prstGeom>
        </p:spPr>
      </p:pic>
      <p:pic>
        <p:nvPicPr>
          <p:cNvPr id="8" name="Content Placeholder 7">
            <a:extLst>
              <a:ext uri="{FF2B5EF4-FFF2-40B4-BE49-F238E27FC236}">
                <a16:creationId xmlns:a16="http://schemas.microsoft.com/office/drawing/2014/main" id="{0BC14100-9BA9-044A-8878-8E0951DDF3B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373085"/>
            <a:ext cx="5183188" cy="3946071"/>
          </a:xfrm>
          <a:prstGeom prst="rect">
            <a:avLst/>
          </a:prstGeom>
        </p:spPr>
      </p:pic>
    </p:spTree>
    <p:extLst>
      <p:ext uri="{BB962C8B-B14F-4D97-AF65-F5344CB8AC3E}">
        <p14:creationId xmlns:p14="http://schemas.microsoft.com/office/powerpoint/2010/main" val="739802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A431-6894-E407-2494-6616FBF3F5A2}"/>
              </a:ext>
            </a:extLst>
          </p:cNvPr>
          <p:cNvSpPr>
            <a:spLocks noGrp="1"/>
          </p:cNvSpPr>
          <p:nvPr>
            <p:ph type="title"/>
          </p:nvPr>
        </p:nvSpPr>
        <p:spPr>
          <a:xfrm>
            <a:off x="839788" y="365126"/>
            <a:ext cx="10515600" cy="1186088"/>
          </a:xfrm>
        </p:spPr>
        <p:txBody>
          <a:bodyPr>
            <a:normAutofit fontScale="90000"/>
          </a:bodyPr>
          <a:lstStyle/>
          <a:p>
            <a:r>
              <a:rPr lang="en-US" dirty="0"/>
              <a:t>Estimates of labor and capital income among the top 1 percent (survey and tax data; USA)</a:t>
            </a:r>
          </a:p>
        </p:txBody>
      </p:sp>
      <p:sp>
        <p:nvSpPr>
          <p:cNvPr id="3" name="Text Placeholder 2">
            <a:extLst>
              <a:ext uri="{FF2B5EF4-FFF2-40B4-BE49-F238E27FC236}">
                <a16:creationId xmlns:a16="http://schemas.microsoft.com/office/drawing/2014/main" id="{AFEAF108-7D83-7101-F128-70D1A0ED765A}"/>
              </a:ext>
            </a:extLst>
          </p:cNvPr>
          <p:cNvSpPr>
            <a:spLocks noGrp="1"/>
          </p:cNvSpPr>
          <p:nvPr>
            <p:ph type="body" idx="1"/>
          </p:nvPr>
        </p:nvSpPr>
        <p:spPr>
          <a:xfrm>
            <a:off x="938213" y="1681163"/>
            <a:ext cx="5157787" cy="561975"/>
          </a:xfrm>
        </p:spPr>
        <p:txBody>
          <a:bodyPr/>
          <a:lstStyle/>
          <a:p>
            <a:pPr algn="ctr"/>
            <a:r>
              <a:rPr lang="en-US" dirty="0"/>
              <a:t>Labor income </a:t>
            </a:r>
          </a:p>
        </p:txBody>
      </p:sp>
      <p:sp>
        <p:nvSpPr>
          <p:cNvPr id="5" name="Text Placeholder 4">
            <a:extLst>
              <a:ext uri="{FF2B5EF4-FFF2-40B4-BE49-F238E27FC236}">
                <a16:creationId xmlns:a16="http://schemas.microsoft.com/office/drawing/2014/main" id="{F9B73359-DBDB-AF43-8139-3FC9E90B7315}"/>
              </a:ext>
            </a:extLst>
          </p:cNvPr>
          <p:cNvSpPr>
            <a:spLocks noGrp="1"/>
          </p:cNvSpPr>
          <p:nvPr>
            <p:ph type="body" sz="quarter" idx="3"/>
          </p:nvPr>
        </p:nvSpPr>
        <p:spPr>
          <a:xfrm>
            <a:off x="6172200" y="1681162"/>
            <a:ext cx="5183188" cy="561975"/>
          </a:xfrm>
        </p:spPr>
        <p:txBody>
          <a:bodyPr/>
          <a:lstStyle/>
          <a:p>
            <a:pPr algn="ctr"/>
            <a:r>
              <a:rPr lang="en-US" dirty="0"/>
              <a:t>Capital income </a:t>
            </a:r>
          </a:p>
        </p:txBody>
      </p:sp>
      <p:pic>
        <p:nvPicPr>
          <p:cNvPr id="9" name="Content Placeholder 8">
            <a:extLst>
              <a:ext uri="{FF2B5EF4-FFF2-40B4-BE49-F238E27FC236}">
                <a16:creationId xmlns:a16="http://schemas.microsoft.com/office/drawing/2014/main" id="{341B106F-156B-5D43-8547-8A4A14B5BFC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373087"/>
            <a:ext cx="5157787" cy="3897084"/>
          </a:xfrm>
          <a:prstGeom prst="rect">
            <a:avLst/>
          </a:prstGeom>
        </p:spPr>
      </p:pic>
      <p:pic>
        <p:nvPicPr>
          <p:cNvPr id="12" name="Content Placeholder 11">
            <a:extLst>
              <a:ext uri="{FF2B5EF4-FFF2-40B4-BE49-F238E27FC236}">
                <a16:creationId xmlns:a16="http://schemas.microsoft.com/office/drawing/2014/main" id="{9E7A0DEB-7C5F-EF41-A210-8FADC8908B1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373085"/>
            <a:ext cx="5183188" cy="3897084"/>
          </a:xfrm>
          <a:prstGeom prst="rect">
            <a:avLst/>
          </a:prstGeom>
        </p:spPr>
      </p:pic>
      <p:sp>
        <p:nvSpPr>
          <p:cNvPr id="13" name="TextBox 12">
            <a:extLst>
              <a:ext uri="{FF2B5EF4-FFF2-40B4-BE49-F238E27FC236}">
                <a16:creationId xmlns:a16="http://schemas.microsoft.com/office/drawing/2014/main" id="{28A099BC-4CA8-33CD-78AF-E01B2C2D34BD}"/>
              </a:ext>
            </a:extLst>
          </p:cNvPr>
          <p:cNvSpPr txBox="1"/>
          <p:nvPr/>
        </p:nvSpPr>
        <p:spPr>
          <a:xfrm>
            <a:off x="8512703" y="3417376"/>
            <a:ext cx="1726974" cy="800219"/>
          </a:xfrm>
          <a:prstGeom prst="rect">
            <a:avLst/>
          </a:prstGeom>
          <a:noFill/>
        </p:spPr>
        <p:txBody>
          <a:bodyPr wrap="square" rtlCol="0">
            <a:spAutoFit/>
          </a:bodyPr>
          <a:lstStyle/>
          <a:p>
            <a:r>
              <a:rPr lang="en-US" sz="2800" b="1" dirty="0">
                <a:solidFill>
                  <a:srgbClr val="FF0000"/>
                </a:solidFill>
              </a:rPr>
              <a:t>Large Gap</a:t>
            </a:r>
          </a:p>
          <a:p>
            <a:endParaRPr lang="en-US" dirty="0"/>
          </a:p>
        </p:txBody>
      </p:sp>
    </p:spTree>
    <p:extLst>
      <p:ext uri="{BB962C8B-B14F-4D97-AF65-F5344CB8AC3E}">
        <p14:creationId xmlns:p14="http://schemas.microsoft.com/office/powerpoint/2010/main" val="2576071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D180-FC3B-AD07-5619-E5D45E9658AE}"/>
              </a:ext>
            </a:extLst>
          </p:cNvPr>
          <p:cNvSpPr>
            <a:spLocks noGrp="1"/>
          </p:cNvSpPr>
          <p:nvPr>
            <p:ph type="title"/>
          </p:nvPr>
        </p:nvSpPr>
        <p:spPr>
          <a:xfrm>
            <a:off x="838200" y="250825"/>
            <a:ext cx="10346871" cy="596925"/>
          </a:xfrm>
        </p:spPr>
        <p:txBody>
          <a:bodyPr>
            <a:normAutofit fontScale="90000"/>
          </a:bodyPr>
          <a:lstStyle/>
          <a:p>
            <a:pPr algn="ctr"/>
            <a:r>
              <a:rPr lang="en-US" dirty="0"/>
              <a:t>Instability of PPP estimates</a:t>
            </a:r>
          </a:p>
        </p:txBody>
      </p:sp>
      <p:sp>
        <p:nvSpPr>
          <p:cNvPr id="6" name="TextBox 5">
            <a:extLst>
              <a:ext uri="{FF2B5EF4-FFF2-40B4-BE49-F238E27FC236}">
                <a16:creationId xmlns:a16="http://schemas.microsoft.com/office/drawing/2014/main" id="{1E57B6BA-AA2B-8EF0-13EA-BC619B0B08E3}"/>
              </a:ext>
            </a:extLst>
          </p:cNvPr>
          <p:cNvSpPr txBox="1"/>
          <p:nvPr/>
        </p:nvSpPr>
        <p:spPr>
          <a:xfrm>
            <a:off x="8471610" y="1818428"/>
            <a:ext cx="2713461" cy="3785652"/>
          </a:xfrm>
          <a:prstGeom prst="rect">
            <a:avLst/>
          </a:prstGeom>
          <a:noFill/>
        </p:spPr>
        <p:txBody>
          <a:bodyPr wrap="square" rtlCol="0">
            <a:spAutoFit/>
          </a:bodyPr>
          <a:lstStyle/>
          <a:p>
            <a:r>
              <a:rPr lang="en-US" sz="2400" dirty="0"/>
              <a:t>All data should be at 1 if the correct deflator for the PPP numeraire is US inflation. The mean and the median are 1.03, but about 20% of observations fall outside one standard deviation</a:t>
            </a:r>
            <a:r>
              <a:rPr lang="en-US" sz="2000" dirty="0"/>
              <a:t>.</a:t>
            </a:r>
          </a:p>
        </p:txBody>
      </p:sp>
      <p:pic>
        <p:nvPicPr>
          <p:cNvPr id="8" name="Picture 7">
            <a:extLst>
              <a:ext uri="{FF2B5EF4-FFF2-40B4-BE49-F238E27FC236}">
                <a16:creationId xmlns:a16="http://schemas.microsoft.com/office/drawing/2014/main" id="{7DE6A41B-760B-62A7-82E0-C1FA42DC3343}"/>
              </a:ext>
            </a:extLst>
          </p:cNvPr>
          <p:cNvPicPr>
            <a:picLocks noChangeAspect="1"/>
          </p:cNvPicPr>
          <p:nvPr/>
        </p:nvPicPr>
        <p:blipFill>
          <a:blip r:embed="rId3"/>
          <a:stretch>
            <a:fillRect/>
          </a:stretch>
        </p:blipFill>
        <p:spPr>
          <a:xfrm>
            <a:off x="838200" y="914859"/>
            <a:ext cx="7433040" cy="5450748"/>
          </a:xfrm>
          <a:prstGeom prst="rect">
            <a:avLst/>
          </a:prstGeom>
        </p:spPr>
      </p:pic>
      <p:sp>
        <p:nvSpPr>
          <p:cNvPr id="9" name="TextBox 8">
            <a:extLst>
              <a:ext uri="{FF2B5EF4-FFF2-40B4-BE49-F238E27FC236}">
                <a16:creationId xmlns:a16="http://schemas.microsoft.com/office/drawing/2014/main" id="{8F9A6730-0537-B99C-036C-F5C4C301D154}"/>
              </a:ext>
            </a:extLst>
          </p:cNvPr>
          <p:cNvSpPr txBox="1"/>
          <p:nvPr/>
        </p:nvSpPr>
        <p:spPr>
          <a:xfrm>
            <a:off x="440871" y="6535021"/>
            <a:ext cx="6564086" cy="246221"/>
          </a:xfrm>
          <a:prstGeom prst="rect">
            <a:avLst/>
          </a:prstGeom>
          <a:noFill/>
        </p:spPr>
        <p:txBody>
          <a:bodyPr wrap="square" rtlCol="0">
            <a:spAutoFit/>
          </a:bodyPr>
          <a:lstStyle/>
          <a:p>
            <a:r>
              <a:rPr lang="en-US" sz="1000" dirty="0"/>
              <a:t>From </a:t>
            </a:r>
            <a:r>
              <a:rPr lang="en-US" sz="1000" b="1" dirty="0">
                <a:latin typeface="System"/>
              </a:rPr>
              <a:t>do C:\Branko\Income_inequality\final08\convert_real_2018</a:t>
            </a:r>
            <a:endParaRPr lang="en-US" sz="1000" dirty="0"/>
          </a:p>
        </p:txBody>
      </p:sp>
    </p:spTree>
    <p:extLst>
      <p:ext uri="{BB962C8B-B14F-4D97-AF65-F5344CB8AC3E}">
        <p14:creationId xmlns:p14="http://schemas.microsoft.com/office/powerpoint/2010/main" val="2698895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B71B-DFAC-766D-F11D-C35DFD8AA932}"/>
              </a:ext>
            </a:extLst>
          </p:cNvPr>
          <p:cNvSpPr>
            <a:spLocks noGrp="1"/>
          </p:cNvSpPr>
          <p:nvPr>
            <p:ph type="title"/>
          </p:nvPr>
        </p:nvSpPr>
        <p:spPr/>
        <p:txBody>
          <a:bodyPr/>
          <a:lstStyle/>
          <a:p>
            <a:r>
              <a:rPr lang="en-US" dirty="0"/>
              <a:t>India</a:t>
            </a:r>
          </a:p>
        </p:txBody>
      </p:sp>
      <p:sp>
        <p:nvSpPr>
          <p:cNvPr id="3" name="Content Placeholder 2">
            <a:extLst>
              <a:ext uri="{FF2B5EF4-FFF2-40B4-BE49-F238E27FC236}">
                <a16:creationId xmlns:a16="http://schemas.microsoft.com/office/drawing/2014/main" id="{86461137-1887-F5F2-C8C0-E9E51EF1F004}"/>
              </a:ext>
            </a:extLst>
          </p:cNvPr>
          <p:cNvSpPr>
            <a:spLocks noGrp="1"/>
          </p:cNvSpPr>
          <p:nvPr>
            <p:ph idx="1"/>
          </p:nvPr>
        </p:nvSpPr>
        <p:spPr/>
        <p:txBody>
          <a:bodyPr/>
          <a:lstStyle/>
          <a:p>
            <a:r>
              <a:rPr lang="en-US" dirty="0"/>
              <a:t>The latest national-level official consumption data from 2011-12.</a:t>
            </a:r>
          </a:p>
          <a:p>
            <a:r>
              <a:rPr lang="en-US" dirty="0"/>
              <a:t>The survey from 2017 was withdrawn and officially cancelled after some initial leaks appeared in the press.</a:t>
            </a:r>
          </a:p>
          <a:p>
            <a:r>
              <a:rPr lang="en-US" dirty="0"/>
              <a:t>There is a good income survey from 2012, but its next “installment” supposed to be for 2017 or 2018 is not yet published</a:t>
            </a:r>
          </a:p>
          <a:p>
            <a:r>
              <a:rPr lang="en-US" dirty="0"/>
              <a:t>The void has been filled by private, not always methodologically sound surveys, without full national coverage or representativeness.</a:t>
            </a:r>
          </a:p>
          <a:p>
            <a:r>
              <a:rPr lang="en-US" dirty="0"/>
              <a:t>Unusually large difference between Indian consumption Ginis (around 35-36) and income Ginis (around 50) poses additional problems.</a:t>
            </a:r>
          </a:p>
        </p:txBody>
      </p:sp>
    </p:spTree>
    <p:extLst>
      <p:ext uri="{BB962C8B-B14F-4D97-AF65-F5344CB8AC3E}">
        <p14:creationId xmlns:p14="http://schemas.microsoft.com/office/powerpoint/2010/main" val="3094385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9221-FFC3-8A99-98BF-9084E7CE4720}"/>
              </a:ext>
            </a:extLst>
          </p:cNvPr>
          <p:cNvSpPr>
            <a:spLocks noGrp="1"/>
          </p:cNvSpPr>
          <p:nvPr>
            <p:ph type="title"/>
          </p:nvPr>
        </p:nvSpPr>
        <p:spPr>
          <a:xfrm>
            <a:off x="838200" y="77426"/>
            <a:ext cx="10515600" cy="960961"/>
          </a:xfrm>
        </p:spPr>
        <p:txBody>
          <a:bodyPr>
            <a:normAutofit/>
          </a:bodyPr>
          <a:lstStyle/>
          <a:p>
            <a:pPr marL="0" marR="0" lvl="0" indent="0" algn="ctr" defTabSz="914400" rtl="0" eaLnBrk="1" fontAlgn="auto" latinLnBrk="0" hangingPunct="1">
              <a:lnSpc>
                <a:spcPct val="100000"/>
              </a:lnSpc>
              <a:spcBef>
                <a:spcPts val="0"/>
              </a:spcBef>
              <a:spcAft>
                <a:spcPts val="0"/>
              </a:spcAft>
              <a:tabLst/>
              <a:defRPr sz="1400" b="0" i="0" u="none" strike="noStrike" kern="1200" spc="0" baseline="0">
                <a:solidFill>
                  <a:prstClr val="black">
                    <a:lumMod val="65000"/>
                    <a:lumOff val="35000"/>
                  </a:prstClr>
                </a:solidFill>
                <a:latin typeface="+mn-lt"/>
                <a:ea typeface="+mn-ea"/>
                <a:cs typeface="+mn-cs"/>
              </a:defRPr>
            </a:pPr>
            <a:r>
              <a:rPr kumimoji="0" lang="en-US" sz="3600" b="0" i="0" u="none" strike="noStrike" kern="1200" cap="none" spc="0" normalizeH="0" baseline="0" noProof="0" dirty="0">
                <a:ln>
                  <a:noFill/>
                </a:ln>
                <a:solidFill>
                  <a:prstClr val="black">
                    <a:lumMod val="65000"/>
                    <a:lumOff val="35000"/>
                  </a:prstClr>
                </a:solidFill>
                <a:effectLst/>
                <a:uLnTx/>
                <a:uFillTx/>
                <a:latin typeface="Calibri" panose="020F0502020204030204"/>
              </a:rPr>
              <a:t>Global incidence curves 1988-08 and 2008-18</a:t>
            </a:r>
            <a:endParaRPr lang="en-US" sz="3600" dirty="0"/>
          </a:p>
        </p:txBody>
      </p:sp>
      <p:sp>
        <p:nvSpPr>
          <p:cNvPr id="8" name="TextBox 7">
            <a:extLst>
              <a:ext uri="{FF2B5EF4-FFF2-40B4-BE49-F238E27FC236}">
                <a16:creationId xmlns:a16="http://schemas.microsoft.com/office/drawing/2014/main" id="{7F113811-C459-C43D-E4D4-BEBF8B601CC5}"/>
              </a:ext>
            </a:extLst>
          </p:cNvPr>
          <p:cNvSpPr txBox="1"/>
          <p:nvPr/>
        </p:nvSpPr>
        <p:spPr>
          <a:xfrm>
            <a:off x="220553" y="5299349"/>
            <a:ext cx="1751308" cy="1200329"/>
          </a:xfrm>
          <a:prstGeom prst="rect">
            <a:avLst/>
          </a:prstGeom>
          <a:noFill/>
        </p:spPr>
        <p:txBody>
          <a:bodyPr wrap="square" rtlCol="0">
            <a:spAutoFit/>
          </a:bodyPr>
          <a:lstStyle/>
          <a:p>
            <a:r>
              <a:rPr lang="en-US" dirty="0"/>
              <a:t>Modified consumption data from Roy &amp; Roy</a:t>
            </a:r>
          </a:p>
        </p:txBody>
      </p:sp>
      <p:sp>
        <p:nvSpPr>
          <p:cNvPr id="5" name="TextBox 4">
            <a:extLst>
              <a:ext uri="{FF2B5EF4-FFF2-40B4-BE49-F238E27FC236}">
                <a16:creationId xmlns:a16="http://schemas.microsoft.com/office/drawing/2014/main" id="{2A9B3F47-05AB-CA6F-2F3B-FF9D0AEF01C7}"/>
              </a:ext>
            </a:extLst>
          </p:cNvPr>
          <p:cNvSpPr txBox="1"/>
          <p:nvPr/>
        </p:nvSpPr>
        <p:spPr>
          <a:xfrm>
            <a:off x="433952" y="6499678"/>
            <a:ext cx="2944679" cy="246221"/>
          </a:xfrm>
          <a:prstGeom prst="rect">
            <a:avLst/>
          </a:prstGeom>
          <a:noFill/>
        </p:spPr>
        <p:txBody>
          <a:bodyPr wrap="square" rtlCol="0">
            <a:spAutoFit/>
          </a:bodyPr>
          <a:lstStyle/>
          <a:p>
            <a:r>
              <a:rPr lang="en-US" sz="1000" dirty="0"/>
              <a:t>Compare_08_18.xls</a:t>
            </a:r>
          </a:p>
        </p:txBody>
      </p:sp>
      <p:graphicFrame>
        <p:nvGraphicFramePr>
          <p:cNvPr id="3" name="Chart 2">
            <a:extLst>
              <a:ext uri="{FF2B5EF4-FFF2-40B4-BE49-F238E27FC236}">
                <a16:creationId xmlns:a16="http://schemas.microsoft.com/office/drawing/2014/main" id="{17F59251-E8FE-DFF1-DC55-5027FD14F9D7}"/>
              </a:ext>
            </a:extLst>
          </p:cNvPr>
          <p:cNvGraphicFramePr>
            <a:graphicFrameLocks noGrp="1"/>
          </p:cNvGraphicFramePr>
          <p:nvPr>
            <p:extLst>
              <p:ext uri="{D42A27DB-BD31-4B8C-83A1-F6EECF244321}">
                <p14:modId xmlns:p14="http://schemas.microsoft.com/office/powerpoint/2010/main" val="178227447"/>
              </p:ext>
            </p:extLst>
          </p:nvPr>
        </p:nvGraphicFramePr>
        <p:xfrm>
          <a:off x="2185260" y="1038387"/>
          <a:ext cx="8248278" cy="57075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8878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8CC6-EE14-D301-1159-2453CE816C0A}"/>
              </a:ext>
            </a:extLst>
          </p:cNvPr>
          <p:cNvSpPr>
            <a:spLocks noGrp="1"/>
          </p:cNvSpPr>
          <p:nvPr>
            <p:ph type="title"/>
          </p:nvPr>
        </p:nvSpPr>
        <p:spPr/>
        <p:txBody>
          <a:bodyPr/>
          <a:lstStyle/>
          <a:p>
            <a:pPr algn="ctr"/>
            <a:r>
              <a:rPr lang="en-US" dirty="0"/>
              <a:t>Other data and slides </a:t>
            </a:r>
          </a:p>
        </p:txBody>
      </p:sp>
      <p:sp>
        <p:nvSpPr>
          <p:cNvPr id="3" name="Content Placeholder 2">
            <a:extLst>
              <a:ext uri="{FF2B5EF4-FFF2-40B4-BE49-F238E27FC236}">
                <a16:creationId xmlns:a16="http://schemas.microsoft.com/office/drawing/2014/main" id="{4A7C1031-C88E-AC29-A3A8-A1906DF60E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05748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8B88D2-B26E-B2BF-D33F-B0115474D516}"/>
              </a:ext>
            </a:extLst>
          </p:cNvPr>
          <p:cNvPicPr>
            <a:picLocks noChangeAspect="1"/>
          </p:cNvPicPr>
          <p:nvPr/>
        </p:nvPicPr>
        <p:blipFill>
          <a:blip r:embed="rId2"/>
          <a:stretch>
            <a:fillRect/>
          </a:stretch>
        </p:blipFill>
        <p:spPr>
          <a:xfrm>
            <a:off x="2008925" y="216976"/>
            <a:ext cx="7925489" cy="5811868"/>
          </a:xfrm>
          <a:prstGeom prst="rect">
            <a:avLst/>
          </a:prstGeom>
        </p:spPr>
      </p:pic>
      <p:sp>
        <p:nvSpPr>
          <p:cNvPr id="5" name="TextBox 4">
            <a:extLst>
              <a:ext uri="{FF2B5EF4-FFF2-40B4-BE49-F238E27FC236}">
                <a16:creationId xmlns:a16="http://schemas.microsoft.com/office/drawing/2014/main" id="{EE0CF85F-0CD1-497D-D7E4-7BB989C391CD}"/>
              </a:ext>
            </a:extLst>
          </p:cNvPr>
          <p:cNvSpPr txBox="1"/>
          <p:nvPr/>
        </p:nvSpPr>
        <p:spPr>
          <a:xfrm>
            <a:off x="867905" y="6168325"/>
            <a:ext cx="8865031" cy="507831"/>
          </a:xfrm>
          <a:prstGeom prst="rect">
            <a:avLst/>
          </a:prstGeom>
          <a:noFill/>
        </p:spPr>
        <p:txBody>
          <a:bodyPr wrap="square" rtlCol="0">
            <a:spAutoFit/>
          </a:bodyPr>
          <a:lstStyle/>
          <a:p>
            <a:r>
              <a:rPr lang="en-US" sz="900" dirty="0" err="1">
                <a:latin typeface="System"/>
              </a:rPr>
              <a:t>twoway</a:t>
            </a:r>
            <a:r>
              <a:rPr lang="en-US" sz="900" dirty="0">
                <a:latin typeface="System"/>
              </a:rPr>
              <a:t> (scatter </a:t>
            </a:r>
            <a:r>
              <a:rPr lang="en-US" sz="900" dirty="0" err="1">
                <a:latin typeface="System"/>
              </a:rPr>
              <a:t>gini</a:t>
            </a:r>
            <a:r>
              <a:rPr lang="en-US" sz="900" dirty="0">
                <a:latin typeface="System"/>
              </a:rPr>
              <a:t> mean if group==1 &amp; region~=1 &amp; </a:t>
            </a:r>
            <a:r>
              <a:rPr lang="en-US" sz="900" dirty="0" err="1">
                <a:latin typeface="System"/>
              </a:rPr>
              <a:t>mysample</a:t>
            </a:r>
            <a:r>
              <a:rPr lang="en-US" sz="900" dirty="0">
                <a:latin typeface="System"/>
              </a:rPr>
              <a:t>==1, </a:t>
            </a:r>
            <a:r>
              <a:rPr lang="en-US" sz="900" dirty="0" err="1">
                <a:latin typeface="System"/>
              </a:rPr>
              <a:t>mlabel</a:t>
            </a:r>
            <a:r>
              <a:rPr lang="en-US" sz="900" dirty="0">
                <a:latin typeface="System"/>
              </a:rPr>
              <a:t>(</a:t>
            </a:r>
            <a:r>
              <a:rPr lang="en-US" sz="900" dirty="0" err="1">
                <a:latin typeface="System"/>
              </a:rPr>
              <a:t>contcod</a:t>
            </a:r>
            <a:r>
              <a:rPr lang="en-US" sz="900" dirty="0">
                <a:latin typeface="System"/>
              </a:rPr>
              <a:t>) </a:t>
            </a:r>
            <a:r>
              <a:rPr lang="en-US" sz="900" dirty="0" err="1">
                <a:latin typeface="System"/>
              </a:rPr>
              <a:t>xscale</a:t>
            </a:r>
            <a:r>
              <a:rPr lang="en-US" sz="900" dirty="0">
                <a:latin typeface="System"/>
              </a:rPr>
              <a:t>(log)) (scatter </a:t>
            </a:r>
            <a:r>
              <a:rPr lang="en-US" sz="900" dirty="0" err="1">
                <a:latin typeface="System"/>
              </a:rPr>
              <a:t>gini</a:t>
            </a:r>
            <a:r>
              <a:rPr lang="en-US" sz="900" dirty="0">
                <a:latin typeface="System"/>
              </a:rPr>
              <a:t> mean if group==1 &amp; region==1 &amp; mean&gt;600, </a:t>
            </a:r>
            <a:r>
              <a:rPr lang="en-US" sz="900" dirty="0" err="1">
                <a:latin typeface="System"/>
              </a:rPr>
              <a:t>mlabel</a:t>
            </a:r>
            <a:r>
              <a:rPr lang="en-US" sz="900" dirty="0">
                <a:latin typeface="System"/>
              </a:rPr>
              <a:t>(</a:t>
            </a:r>
            <a:r>
              <a:rPr lang="en-US" sz="900" dirty="0" err="1">
                <a:latin typeface="System"/>
              </a:rPr>
              <a:t>contcod</a:t>
            </a:r>
            <a:r>
              <a:rPr lang="en-US" sz="900" dirty="0">
                <a:latin typeface="System"/>
              </a:rPr>
              <a:t>) legend(off) </a:t>
            </a:r>
            <a:r>
              <a:rPr lang="en-US" sz="900" dirty="0" err="1">
                <a:latin typeface="System"/>
              </a:rPr>
              <a:t>xlabel</a:t>
            </a:r>
            <a:r>
              <a:rPr lang="en-US" sz="900" dirty="0">
                <a:latin typeface="System"/>
              </a:rPr>
              <a:t>(1000 5000 10000 40000) title(Inequality and mean pc income from </a:t>
            </a:r>
            <a:r>
              <a:rPr lang="en-US" sz="900" dirty="0" err="1">
                <a:latin typeface="System"/>
              </a:rPr>
              <a:t>hhold</a:t>
            </a:r>
            <a:r>
              <a:rPr lang="en-US" sz="900" dirty="0">
                <a:latin typeface="System"/>
              </a:rPr>
              <a:t> surveys 2018))</a:t>
            </a:r>
          </a:p>
          <a:p>
            <a:r>
              <a:rPr lang="en-US" sz="900" dirty="0">
                <a:latin typeface="System"/>
              </a:rPr>
              <a:t>Using final18_china_lis.dta</a:t>
            </a:r>
            <a:endParaRPr lang="en-US" sz="900" dirty="0"/>
          </a:p>
        </p:txBody>
      </p:sp>
    </p:spTree>
    <p:extLst>
      <p:ext uri="{BB962C8B-B14F-4D97-AF65-F5344CB8AC3E}">
        <p14:creationId xmlns:p14="http://schemas.microsoft.com/office/powerpoint/2010/main" val="89953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9A5-4B6A-2ADA-6D71-BD06ABC4609D}"/>
              </a:ext>
            </a:extLst>
          </p:cNvPr>
          <p:cNvSpPr>
            <a:spLocks noGrp="1"/>
          </p:cNvSpPr>
          <p:nvPr>
            <p:ph type="title"/>
          </p:nvPr>
        </p:nvSpPr>
        <p:spPr>
          <a:xfrm>
            <a:off x="1186266" y="255093"/>
            <a:ext cx="9819468" cy="425289"/>
          </a:xfrm>
        </p:spPr>
        <p:txBody>
          <a:bodyPr>
            <a:normAutofit fontScale="90000"/>
          </a:bodyPr>
          <a:lstStyle/>
          <a:p>
            <a:pPr algn="ctr"/>
            <a:r>
              <a:rPr lang="en-US" dirty="0"/>
              <a:t>Data for 2018</a:t>
            </a:r>
          </a:p>
        </p:txBody>
      </p:sp>
      <p:graphicFrame>
        <p:nvGraphicFramePr>
          <p:cNvPr id="4" name="Content Placeholder 3">
            <a:extLst>
              <a:ext uri="{FF2B5EF4-FFF2-40B4-BE49-F238E27FC236}">
                <a16:creationId xmlns:a16="http://schemas.microsoft.com/office/drawing/2014/main" id="{70AD4884-8B40-1144-FB4D-595598C0675F}"/>
              </a:ext>
            </a:extLst>
          </p:cNvPr>
          <p:cNvGraphicFramePr>
            <a:graphicFrameLocks noGrp="1"/>
          </p:cNvGraphicFramePr>
          <p:nvPr>
            <p:ph idx="1"/>
            <p:extLst>
              <p:ext uri="{D42A27DB-BD31-4B8C-83A1-F6EECF244321}">
                <p14:modId xmlns:p14="http://schemas.microsoft.com/office/powerpoint/2010/main" val="3238593668"/>
              </p:ext>
            </p:extLst>
          </p:nvPr>
        </p:nvGraphicFramePr>
        <p:xfrm>
          <a:off x="838200" y="898902"/>
          <a:ext cx="10289586" cy="5704005"/>
        </p:xfrm>
        <a:graphic>
          <a:graphicData uri="http://schemas.openxmlformats.org/drawingml/2006/table">
            <a:tbl>
              <a:tblPr firstRow="1" bandRow="1">
                <a:tableStyleId>{5C22544A-7EE6-4342-B048-85BDC9FD1C3A}</a:tableStyleId>
              </a:tblPr>
              <a:tblGrid>
                <a:gridCol w="1714931">
                  <a:extLst>
                    <a:ext uri="{9D8B030D-6E8A-4147-A177-3AD203B41FA5}">
                      <a16:colId xmlns:a16="http://schemas.microsoft.com/office/drawing/2014/main" val="4227730740"/>
                    </a:ext>
                  </a:extLst>
                </a:gridCol>
                <a:gridCol w="1714931">
                  <a:extLst>
                    <a:ext uri="{9D8B030D-6E8A-4147-A177-3AD203B41FA5}">
                      <a16:colId xmlns:a16="http://schemas.microsoft.com/office/drawing/2014/main" val="2054302732"/>
                    </a:ext>
                  </a:extLst>
                </a:gridCol>
                <a:gridCol w="1714931">
                  <a:extLst>
                    <a:ext uri="{9D8B030D-6E8A-4147-A177-3AD203B41FA5}">
                      <a16:colId xmlns:a16="http://schemas.microsoft.com/office/drawing/2014/main" val="656902634"/>
                    </a:ext>
                  </a:extLst>
                </a:gridCol>
                <a:gridCol w="1714931">
                  <a:extLst>
                    <a:ext uri="{9D8B030D-6E8A-4147-A177-3AD203B41FA5}">
                      <a16:colId xmlns:a16="http://schemas.microsoft.com/office/drawing/2014/main" val="2381477542"/>
                    </a:ext>
                  </a:extLst>
                </a:gridCol>
                <a:gridCol w="1714931">
                  <a:extLst>
                    <a:ext uri="{9D8B030D-6E8A-4147-A177-3AD203B41FA5}">
                      <a16:colId xmlns:a16="http://schemas.microsoft.com/office/drawing/2014/main" val="3726231834"/>
                    </a:ext>
                  </a:extLst>
                </a:gridCol>
                <a:gridCol w="1714931">
                  <a:extLst>
                    <a:ext uri="{9D8B030D-6E8A-4147-A177-3AD203B41FA5}">
                      <a16:colId xmlns:a16="http://schemas.microsoft.com/office/drawing/2014/main" val="3740919656"/>
                    </a:ext>
                  </a:extLst>
                </a:gridCol>
              </a:tblGrid>
              <a:tr h="1371856">
                <a:tc>
                  <a:txBody>
                    <a:bodyPr/>
                    <a:lstStyle/>
                    <a:p>
                      <a:endParaRPr lang="en-US" sz="2000" dirty="0"/>
                    </a:p>
                  </a:txBody>
                  <a:tcPr/>
                </a:tc>
                <a:tc>
                  <a:txBody>
                    <a:bodyPr/>
                    <a:lstStyle/>
                    <a:p>
                      <a:pPr algn="l">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Mean per capita income  (per year)</a:t>
                      </a:r>
                    </a:p>
                  </a:txBody>
                  <a:tcPr marL="68580" marR="68580" marT="0" marB="0"/>
                </a:tc>
                <a:tc>
                  <a:txBody>
                    <a:bodyPr/>
                    <a:lstStyle/>
                    <a:p>
                      <a:pPr algn="l">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Median per capita income (per year)</a:t>
                      </a:r>
                    </a:p>
                  </a:txBody>
                  <a:tcPr marL="68580" marR="68580" marT="0" marB="0"/>
                </a:tc>
                <a:tc>
                  <a:txBody>
                    <a:bodyPr/>
                    <a:lstStyle/>
                    <a:p>
                      <a:pPr algn="l">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Mean-median ratio</a:t>
                      </a:r>
                    </a:p>
                  </a:txBody>
                  <a:tcPr marL="68580" marR="68580" marT="0" marB="0"/>
                </a:tc>
                <a:tc>
                  <a:txBody>
                    <a:bodyPr/>
                    <a:lstStyle/>
                    <a:p>
                      <a:pPr algn="l">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Gini</a:t>
                      </a:r>
                    </a:p>
                  </a:txBody>
                  <a:tcPr marL="68580" marR="68580" marT="0" marB="0"/>
                </a:tc>
                <a:tc>
                  <a:txBody>
                    <a:bodyPr/>
                    <a:lstStyle/>
                    <a:p>
                      <a:pPr algn="l">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Country’s median in global income ranking</a:t>
                      </a:r>
                    </a:p>
                  </a:txBody>
                  <a:tcPr marL="68580" marR="68580" marT="0" marB="0"/>
                </a:tc>
                <a:extLst>
                  <a:ext uri="{0D108BD9-81ED-4DB2-BD59-A6C34878D82A}">
                    <a16:rowId xmlns:a16="http://schemas.microsoft.com/office/drawing/2014/main" val="3387568752"/>
                  </a:ext>
                </a:extLst>
              </a:tr>
              <a:tr h="527765">
                <a:tc>
                  <a:txBody>
                    <a:bodyPr/>
                    <a:lstStyle/>
                    <a:p>
                      <a:pP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European Union</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18,836</a:t>
                      </a:r>
                    </a:p>
                  </a:txBody>
                  <a:tcPr marL="68580" marR="68580" marT="0" marB="0"/>
                </a:tc>
                <a:tc>
                  <a:txBody>
                    <a:bodyPr/>
                    <a:lstStyle/>
                    <a:p>
                      <a:pPr algn="ct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15,557</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1.21</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36.5</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87</a:t>
                      </a:r>
                    </a:p>
                  </a:txBody>
                  <a:tcPr marL="68580" marR="68580" marT="0" marB="0"/>
                </a:tc>
                <a:extLst>
                  <a:ext uri="{0D108BD9-81ED-4DB2-BD59-A6C34878D82A}">
                    <a16:rowId xmlns:a16="http://schemas.microsoft.com/office/drawing/2014/main" val="360562662"/>
                  </a:ext>
                </a:extLst>
              </a:tr>
              <a:tr h="527765">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China</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6,965</a:t>
                      </a:r>
                    </a:p>
                  </a:txBody>
                  <a:tcPr marL="68580" marR="68580" marT="0" marB="0"/>
                </a:tc>
                <a:tc>
                  <a:txBody>
                    <a:bodyPr/>
                    <a:lstStyle/>
                    <a:p>
                      <a:pPr algn="ct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3,697</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1.88</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43.8</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52</a:t>
                      </a:r>
                    </a:p>
                  </a:txBody>
                  <a:tcPr marL="68580" marR="68580" marT="0" marB="0"/>
                </a:tc>
                <a:extLst>
                  <a:ext uri="{0D108BD9-81ED-4DB2-BD59-A6C34878D82A}">
                    <a16:rowId xmlns:a16="http://schemas.microsoft.com/office/drawing/2014/main" val="28449032"/>
                  </a:ext>
                </a:extLst>
              </a:tr>
              <a:tr h="527765">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China urban</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8,914</a:t>
                      </a:r>
                    </a:p>
                  </a:txBody>
                  <a:tcPr marL="68580" marR="68580" marT="0" marB="0"/>
                </a:tc>
                <a:tc>
                  <a:txBody>
                    <a:bodyPr/>
                    <a:lstStyle/>
                    <a:p>
                      <a:pPr algn="ct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7,076</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1.26</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36.3</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70</a:t>
                      </a:r>
                    </a:p>
                  </a:txBody>
                  <a:tcPr marL="68580" marR="68580" marT="0" marB="0"/>
                </a:tc>
                <a:extLst>
                  <a:ext uri="{0D108BD9-81ED-4DB2-BD59-A6C34878D82A}">
                    <a16:rowId xmlns:a16="http://schemas.microsoft.com/office/drawing/2014/main" val="2867584401"/>
                  </a:ext>
                </a:extLst>
              </a:tr>
              <a:tr h="527765">
                <a:tc>
                  <a:txBody>
                    <a:bodyPr/>
                    <a:lstStyle/>
                    <a:p>
                      <a:pP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China rural</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3,919</a:t>
                      </a:r>
                    </a:p>
                  </a:txBody>
                  <a:tcPr marL="68580" marR="68580" marT="0" marB="0"/>
                </a:tc>
                <a:tc>
                  <a:txBody>
                    <a:bodyPr/>
                    <a:lstStyle/>
                    <a:p>
                      <a:pPr algn="ct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3,077</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1.27</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40.0</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46</a:t>
                      </a:r>
                    </a:p>
                  </a:txBody>
                  <a:tcPr marL="68580" marR="68580" marT="0" marB="0"/>
                </a:tc>
                <a:extLst>
                  <a:ext uri="{0D108BD9-81ED-4DB2-BD59-A6C34878D82A}">
                    <a16:rowId xmlns:a16="http://schemas.microsoft.com/office/drawing/2014/main" val="1496189338"/>
                  </a:ext>
                </a:extLst>
              </a:tr>
              <a:tr h="527765">
                <a:tc>
                  <a:txBody>
                    <a:bodyPr/>
                    <a:lstStyle/>
                    <a:p>
                      <a:pP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United States</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30,288</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22,709</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1.33</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41.1</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93</a:t>
                      </a:r>
                    </a:p>
                  </a:txBody>
                  <a:tcPr marL="68580" marR="68580" marT="0" marB="0"/>
                </a:tc>
                <a:extLst>
                  <a:ext uri="{0D108BD9-81ED-4DB2-BD59-A6C34878D82A}">
                    <a16:rowId xmlns:a16="http://schemas.microsoft.com/office/drawing/2014/main" val="3548383260"/>
                  </a:ext>
                </a:extLst>
              </a:tr>
              <a:tr h="527765">
                <a:tc>
                  <a:txBody>
                    <a:bodyPr/>
                    <a:lstStyle/>
                    <a:p>
                      <a:pP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Russia</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8,610</a:t>
                      </a:r>
                    </a:p>
                  </a:txBody>
                  <a:tcPr marL="68580" marR="68580" marT="0" marB="0"/>
                </a:tc>
                <a:tc>
                  <a:txBody>
                    <a:bodyPr/>
                    <a:lstStyle/>
                    <a:p>
                      <a:pPr algn="ct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6,459</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1.33</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37.5</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68</a:t>
                      </a:r>
                    </a:p>
                  </a:txBody>
                  <a:tcPr marL="68580" marR="68580" marT="0" marB="0"/>
                </a:tc>
                <a:extLst>
                  <a:ext uri="{0D108BD9-81ED-4DB2-BD59-A6C34878D82A}">
                    <a16:rowId xmlns:a16="http://schemas.microsoft.com/office/drawing/2014/main" val="3795618732"/>
                  </a:ext>
                </a:extLst>
              </a:tr>
              <a:tr h="527765">
                <a:tc>
                  <a:txBody>
                    <a:bodyPr/>
                    <a:lstStyle/>
                    <a:p>
                      <a:pP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India</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2,584</a:t>
                      </a:r>
                    </a:p>
                  </a:txBody>
                  <a:tcPr marL="68580" marR="68580" marT="0" marB="0"/>
                </a:tc>
                <a:tc>
                  <a:txBody>
                    <a:bodyPr/>
                    <a:lstStyle/>
                    <a:p>
                      <a:pPr algn="ctr">
                        <a:lnSpc>
                          <a:spcPct val="107000"/>
                        </a:lnSpc>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1,542</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1.68</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51.3</a:t>
                      </a:r>
                    </a:p>
                  </a:txBody>
                  <a:tcPr marL="68580" marR="68580" marT="0" marB="0"/>
                </a:tc>
                <a:tc>
                  <a:txBody>
                    <a:bodyPr/>
                    <a:lstStyle/>
                    <a:p>
                      <a:pPr algn="ctr">
                        <a:lnSpc>
                          <a:spcPct val="107000"/>
                        </a:lnSpc>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29</a:t>
                      </a:r>
                    </a:p>
                  </a:txBody>
                  <a:tcPr marL="68580" marR="68580" marT="0" marB="0"/>
                </a:tc>
                <a:extLst>
                  <a:ext uri="{0D108BD9-81ED-4DB2-BD59-A6C34878D82A}">
                    <a16:rowId xmlns:a16="http://schemas.microsoft.com/office/drawing/2014/main" val="1156373476"/>
                  </a:ext>
                </a:extLst>
              </a:tr>
              <a:tr h="527765">
                <a:tc>
                  <a:txBody>
                    <a:bodyPr/>
                    <a:lstStyle/>
                    <a:p>
                      <a:pPr>
                        <a:lnSpc>
                          <a:spcPct val="107000"/>
                        </a:lnSpc>
                        <a:spcAft>
                          <a:spcPts val="800"/>
                        </a:spcAft>
                      </a:pPr>
                      <a:r>
                        <a:rPr lang="en-US" sz="2000" i="1" kern="100">
                          <a:effectLst/>
                          <a:latin typeface="Calibri" panose="020F0502020204030204" pitchFamily="34" charset="0"/>
                          <a:ea typeface="Calibri" panose="020F0502020204030204" pitchFamily="34" charset="0"/>
                          <a:cs typeface="Times New Roman" panose="02020603050405020304" pitchFamily="18" charset="0"/>
                        </a:rPr>
                        <a:t>World</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7,602</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i="1" kern="100">
                          <a:effectLst/>
                          <a:latin typeface="Calibri" panose="020F0502020204030204" pitchFamily="34" charset="0"/>
                          <a:ea typeface="Calibri" panose="020F0502020204030204" pitchFamily="34" charset="0"/>
                          <a:cs typeface="Times New Roman" panose="02020603050405020304" pitchFamily="18" charset="0"/>
                        </a:rPr>
                        <a:t>3,558</a:t>
                      </a: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2.14</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60.1</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2000" i="1" kern="100" dirty="0">
                          <a:effectLst/>
                          <a:latin typeface="Calibri" panose="020F0502020204030204" pitchFamily="34" charset="0"/>
                          <a:ea typeface="Calibri" panose="020F0502020204030204" pitchFamily="34" charset="0"/>
                          <a:cs typeface="Times New Roman" panose="02020603050405020304" pitchFamily="18" charset="0"/>
                        </a:rPr>
                        <a:t>50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6176964"/>
                  </a:ext>
                </a:extLst>
              </a:tr>
            </a:tbl>
          </a:graphicData>
        </a:graphic>
      </p:graphicFrame>
    </p:spTree>
    <p:extLst>
      <p:ext uri="{BB962C8B-B14F-4D97-AF65-F5344CB8AC3E}">
        <p14:creationId xmlns:p14="http://schemas.microsoft.com/office/powerpoint/2010/main" val="4049355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022AE2-0E03-C1E4-A80D-78DF6037D56C}"/>
              </a:ext>
            </a:extLst>
          </p:cNvPr>
          <p:cNvPicPr>
            <a:picLocks noChangeAspect="1"/>
          </p:cNvPicPr>
          <p:nvPr/>
        </p:nvPicPr>
        <p:blipFill>
          <a:blip r:embed="rId2"/>
          <a:stretch>
            <a:fillRect/>
          </a:stretch>
        </p:blipFill>
        <p:spPr>
          <a:xfrm>
            <a:off x="1872711" y="216976"/>
            <a:ext cx="8446577" cy="6193988"/>
          </a:xfrm>
          <a:prstGeom prst="rect">
            <a:avLst/>
          </a:prstGeom>
        </p:spPr>
      </p:pic>
      <p:sp>
        <p:nvSpPr>
          <p:cNvPr id="5" name="TextBox 4">
            <a:extLst>
              <a:ext uri="{FF2B5EF4-FFF2-40B4-BE49-F238E27FC236}">
                <a16:creationId xmlns:a16="http://schemas.microsoft.com/office/drawing/2014/main" id="{206E9DF8-4F37-82AF-56A3-47A4ED365885}"/>
              </a:ext>
            </a:extLst>
          </p:cNvPr>
          <p:cNvSpPr txBox="1"/>
          <p:nvPr/>
        </p:nvSpPr>
        <p:spPr>
          <a:xfrm>
            <a:off x="356461" y="6410964"/>
            <a:ext cx="3239146" cy="246221"/>
          </a:xfrm>
          <a:prstGeom prst="rect">
            <a:avLst/>
          </a:prstGeom>
          <a:noFill/>
        </p:spPr>
        <p:txBody>
          <a:bodyPr wrap="square" rtlCol="0">
            <a:spAutoFit/>
          </a:bodyPr>
          <a:lstStyle/>
          <a:p>
            <a:r>
              <a:rPr lang="en-US" sz="1000" dirty="0" err="1"/>
              <a:t>Interyd</a:t>
            </a:r>
            <a:r>
              <a:rPr lang="en-US" sz="1000" dirty="0"/>
              <a:t> using defines.do</a:t>
            </a:r>
          </a:p>
        </p:txBody>
      </p:sp>
    </p:spTree>
    <p:extLst>
      <p:ext uri="{BB962C8B-B14F-4D97-AF65-F5344CB8AC3E}">
        <p14:creationId xmlns:p14="http://schemas.microsoft.com/office/powerpoint/2010/main" val="16774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1A1A-9161-4C96-897B-19AD4F3D7620}"/>
              </a:ext>
            </a:extLst>
          </p:cNvPr>
          <p:cNvSpPr>
            <a:spLocks noGrp="1"/>
          </p:cNvSpPr>
          <p:nvPr>
            <p:ph type="title"/>
          </p:nvPr>
        </p:nvSpPr>
        <p:spPr>
          <a:xfrm>
            <a:off x="838200" y="350837"/>
            <a:ext cx="10515600" cy="1090505"/>
          </a:xfrm>
        </p:spPr>
        <p:txBody>
          <a:bodyPr>
            <a:noAutofit/>
          </a:bodyPr>
          <a:lstStyle/>
          <a:p>
            <a:pPr marL="0" marR="0" lvl="0" indent="0" defTabSz="914400" rtl="0" eaLnBrk="1" fontAlgn="auto" latinLnBrk="0" hangingPunct="1">
              <a:lnSpc>
                <a:spcPct val="100000"/>
              </a:lnSpc>
              <a:spcBef>
                <a:spcPts val="0"/>
              </a:spcBef>
              <a:spcAft>
                <a:spcPts val="0"/>
              </a:spcAft>
              <a:tabLst/>
              <a:defRPr/>
            </a:pP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Population-weighted between-country convergence is the driver of lower global inequality</a:t>
            </a:r>
            <a:b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br>
            <a:endParaRPr lang="en-US" sz="3200" dirty="0"/>
          </a:p>
        </p:txBody>
      </p:sp>
      <p:graphicFrame>
        <p:nvGraphicFramePr>
          <p:cNvPr id="3" name="Chart 2">
            <a:extLst>
              <a:ext uri="{FF2B5EF4-FFF2-40B4-BE49-F238E27FC236}">
                <a16:creationId xmlns:a16="http://schemas.microsoft.com/office/drawing/2014/main" id="{2B9E62D9-4AC8-4A09-8193-D6D9146DC6F9}"/>
              </a:ext>
            </a:extLst>
          </p:cNvPr>
          <p:cNvGraphicFramePr>
            <a:graphicFrameLocks/>
          </p:cNvGraphicFramePr>
          <p:nvPr>
            <p:extLst>
              <p:ext uri="{D42A27DB-BD31-4B8C-83A1-F6EECF244321}">
                <p14:modId xmlns:p14="http://schemas.microsoft.com/office/powerpoint/2010/main" val="3399197737"/>
              </p:ext>
            </p:extLst>
          </p:nvPr>
        </p:nvGraphicFramePr>
        <p:xfrm>
          <a:off x="2696704" y="1673818"/>
          <a:ext cx="6633033" cy="469484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8AC2E7BD-D955-443E-881A-C68DC9F8DD8E}"/>
              </a:ext>
            </a:extLst>
          </p:cNvPr>
          <p:cNvSpPr txBox="1"/>
          <p:nvPr/>
        </p:nvSpPr>
        <p:spPr>
          <a:xfrm>
            <a:off x="542925" y="6368663"/>
            <a:ext cx="2571750" cy="276999"/>
          </a:xfrm>
          <a:prstGeom prst="rect">
            <a:avLst/>
          </a:prstGeom>
          <a:noFill/>
        </p:spPr>
        <p:txBody>
          <a:bodyPr wrap="square" rtlCol="0">
            <a:spAutoFit/>
          </a:bodyPr>
          <a:lstStyle/>
          <a:p>
            <a:r>
              <a:rPr lang="en-US" sz="1200" dirty="0"/>
              <a:t>Wendy_ineq_glob.xls</a:t>
            </a:r>
          </a:p>
        </p:txBody>
      </p:sp>
      <p:sp>
        <p:nvSpPr>
          <p:cNvPr id="5" name="TextBox 4">
            <a:extLst>
              <a:ext uri="{FF2B5EF4-FFF2-40B4-BE49-F238E27FC236}">
                <a16:creationId xmlns:a16="http://schemas.microsoft.com/office/drawing/2014/main" id="{85617912-C5B0-44EA-A4FB-515C6C2EB93E}"/>
              </a:ext>
            </a:extLst>
          </p:cNvPr>
          <p:cNvSpPr txBox="1"/>
          <p:nvPr/>
        </p:nvSpPr>
        <p:spPr>
          <a:xfrm>
            <a:off x="9329738" y="2756392"/>
            <a:ext cx="2271712" cy="646331"/>
          </a:xfrm>
          <a:prstGeom prst="rect">
            <a:avLst/>
          </a:prstGeom>
          <a:noFill/>
        </p:spPr>
        <p:txBody>
          <a:bodyPr wrap="square" rtlCol="0">
            <a:spAutoFit/>
          </a:bodyPr>
          <a:lstStyle/>
          <a:p>
            <a:r>
              <a:rPr lang="en-US" dirty="0"/>
              <a:t>Based on household surveys</a:t>
            </a:r>
          </a:p>
        </p:txBody>
      </p:sp>
      <p:sp>
        <p:nvSpPr>
          <p:cNvPr id="8" name="TextBox 7">
            <a:extLst>
              <a:ext uri="{FF2B5EF4-FFF2-40B4-BE49-F238E27FC236}">
                <a16:creationId xmlns:a16="http://schemas.microsoft.com/office/drawing/2014/main" id="{55D14359-AD38-457B-9B86-DBA8E99D2155}"/>
              </a:ext>
            </a:extLst>
          </p:cNvPr>
          <p:cNvSpPr txBox="1"/>
          <p:nvPr/>
        </p:nvSpPr>
        <p:spPr>
          <a:xfrm>
            <a:off x="9329738" y="4241245"/>
            <a:ext cx="2024062" cy="369332"/>
          </a:xfrm>
          <a:prstGeom prst="rect">
            <a:avLst/>
          </a:prstGeom>
          <a:noFill/>
        </p:spPr>
        <p:txBody>
          <a:bodyPr wrap="square" rtlCol="0">
            <a:spAutoFit/>
          </a:bodyPr>
          <a:lstStyle/>
          <a:p>
            <a:r>
              <a:rPr lang="en-US" dirty="0"/>
              <a:t>Based on GDP pc</a:t>
            </a:r>
          </a:p>
        </p:txBody>
      </p:sp>
      <p:sp>
        <p:nvSpPr>
          <p:cNvPr id="9" name="TextBox 8">
            <a:extLst>
              <a:ext uri="{FF2B5EF4-FFF2-40B4-BE49-F238E27FC236}">
                <a16:creationId xmlns:a16="http://schemas.microsoft.com/office/drawing/2014/main" id="{08F3D371-09E8-8968-7293-BAD33D64BA0E}"/>
              </a:ext>
            </a:extLst>
          </p:cNvPr>
          <p:cNvSpPr txBox="1"/>
          <p:nvPr/>
        </p:nvSpPr>
        <p:spPr>
          <a:xfrm>
            <a:off x="7067227" y="1890793"/>
            <a:ext cx="2061275" cy="369332"/>
          </a:xfrm>
          <a:prstGeom prst="rect">
            <a:avLst/>
          </a:prstGeom>
          <a:noFill/>
        </p:spPr>
        <p:txBody>
          <a:bodyPr wrap="square" rtlCol="0">
            <a:spAutoFit/>
          </a:bodyPr>
          <a:lstStyle/>
          <a:p>
            <a:r>
              <a:rPr lang="en-US" dirty="0"/>
              <a:t>Global inequality</a:t>
            </a:r>
          </a:p>
        </p:txBody>
      </p:sp>
      <p:sp>
        <p:nvSpPr>
          <p:cNvPr id="10" name="TextBox 9">
            <a:extLst>
              <a:ext uri="{FF2B5EF4-FFF2-40B4-BE49-F238E27FC236}">
                <a16:creationId xmlns:a16="http://schemas.microsoft.com/office/drawing/2014/main" id="{0AA7C9F3-0A9B-602F-408F-0BF535601A86}"/>
              </a:ext>
            </a:extLst>
          </p:cNvPr>
          <p:cNvSpPr txBox="1"/>
          <p:nvPr/>
        </p:nvSpPr>
        <p:spPr>
          <a:xfrm>
            <a:off x="4711484" y="2999438"/>
            <a:ext cx="2123268" cy="646331"/>
          </a:xfrm>
          <a:prstGeom prst="rect">
            <a:avLst/>
          </a:prstGeom>
          <a:noFill/>
        </p:spPr>
        <p:txBody>
          <a:bodyPr wrap="square" rtlCol="0">
            <a:spAutoFit/>
          </a:bodyPr>
          <a:lstStyle/>
          <a:p>
            <a:r>
              <a:rPr lang="en-US" dirty="0"/>
              <a:t>Between-country inequality</a:t>
            </a:r>
          </a:p>
        </p:txBody>
      </p:sp>
    </p:spTree>
    <p:extLst>
      <p:ext uri="{BB962C8B-B14F-4D97-AF65-F5344CB8AC3E}">
        <p14:creationId xmlns:p14="http://schemas.microsoft.com/office/powerpoint/2010/main" val="115614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7" y="579437"/>
            <a:ext cx="10158413" cy="3378201"/>
          </a:xfrm>
        </p:spPr>
        <p:txBody>
          <a:bodyPr>
            <a:normAutofit fontScale="90000"/>
          </a:bodyPr>
          <a:lstStyle/>
          <a:p>
            <a:r>
              <a:rPr lang="en-US" dirty="0"/>
              <a:t>The past thirty years in the world: </a:t>
            </a:r>
            <a:br>
              <a:rPr lang="en-US" dirty="0"/>
            </a:br>
            <a:br>
              <a:rPr lang="en-US" dirty="0"/>
            </a:br>
            <a:r>
              <a:rPr lang="en-US" dirty="0"/>
              <a:t>the greatest reshuffle of individual income positions since the Industrial Revolution</a:t>
            </a:r>
            <a:br>
              <a:rPr lang="en-US" dirty="0"/>
            </a:br>
            <a:br>
              <a:rPr lang="en-US" dirty="0"/>
            </a:br>
            <a:endParaRPr lang="en-US" dirty="0"/>
          </a:p>
        </p:txBody>
      </p:sp>
    </p:spTree>
    <p:extLst>
      <p:ext uri="{BB962C8B-B14F-4D97-AF65-F5344CB8AC3E}">
        <p14:creationId xmlns:p14="http://schemas.microsoft.com/office/powerpoint/2010/main" val="304465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B70FD7-8808-6443-E025-86C60D7739F5}"/>
              </a:ext>
            </a:extLst>
          </p:cNvPr>
          <p:cNvSpPr txBox="1"/>
          <p:nvPr/>
        </p:nvSpPr>
        <p:spPr>
          <a:xfrm>
            <a:off x="320040" y="6522713"/>
            <a:ext cx="3139440" cy="246221"/>
          </a:xfrm>
          <a:prstGeom prst="rect">
            <a:avLst/>
          </a:prstGeom>
          <a:noFill/>
        </p:spPr>
        <p:txBody>
          <a:bodyPr wrap="square" rtlCol="0">
            <a:spAutoFit/>
          </a:bodyPr>
          <a:lstStyle/>
          <a:p>
            <a:r>
              <a:rPr lang="en-US" sz="1000" dirty="0"/>
              <a:t>defines.do in </a:t>
            </a:r>
            <a:r>
              <a:rPr lang="en-US" sz="1000" dirty="0" err="1"/>
              <a:t>interyd</a:t>
            </a:r>
            <a:r>
              <a:rPr lang="en-US" sz="1000" dirty="0"/>
              <a:t>/</a:t>
            </a:r>
            <a:r>
              <a:rPr lang="en-US" sz="1000" dirty="0" err="1"/>
              <a:t>dofiles</a:t>
            </a:r>
            <a:r>
              <a:rPr lang="en-US" sz="1000" dirty="0"/>
              <a:t>….</a:t>
            </a:r>
          </a:p>
        </p:txBody>
      </p:sp>
      <p:pic>
        <p:nvPicPr>
          <p:cNvPr id="4" name="Picture 3">
            <a:extLst>
              <a:ext uri="{FF2B5EF4-FFF2-40B4-BE49-F238E27FC236}">
                <a16:creationId xmlns:a16="http://schemas.microsoft.com/office/drawing/2014/main" id="{D8AB0F89-F7BE-BE71-8CD6-11DE16846A21}"/>
              </a:ext>
            </a:extLst>
          </p:cNvPr>
          <p:cNvPicPr>
            <a:picLocks noChangeAspect="1"/>
          </p:cNvPicPr>
          <p:nvPr/>
        </p:nvPicPr>
        <p:blipFill>
          <a:blip r:embed="rId2"/>
          <a:stretch>
            <a:fillRect/>
          </a:stretch>
        </p:blipFill>
        <p:spPr>
          <a:xfrm>
            <a:off x="1673817" y="212176"/>
            <a:ext cx="8601559" cy="6310537"/>
          </a:xfrm>
          <a:prstGeom prst="rect">
            <a:avLst/>
          </a:prstGeom>
        </p:spPr>
      </p:pic>
    </p:spTree>
    <p:extLst>
      <p:ext uri="{BB962C8B-B14F-4D97-AF65-F5344CB8AC3E}">
        <p14:creationId xmlns:p14="http://schemas.microsoft.com/office/powerpoint/2010/main" val="38863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0B835F-2D90-2333-1BD2-AC6C2739F9B9}"/>
              </a:ext>
            </a:extLst>
          </p:cNvPr>
          <p:cNvSpPr txBox="1"/>
          <p:nvPr/>
        </p:nvSpPr>
        <p:spPr>
          <a:xfrm>
            <a:off x="371959" y="6207040"/>
            <a:ext cx="11391255" cy="784830"/>
          </a:xfrm>
          <a:prstGeom prst="rect">
            <a:avLst/>
          </a:prstGeom>
          <a:noFill/>
        </p:spPr>
        <p:txBody>
          <a:bodyPr wrap="square" rtlCol="0">
            <a:spAutoFit/>
          </a:bodyPr>
          <a:lstStyle/>
          <a:p>
            <a:r>
              <a:rPr lang="en-US" sz="900" dirty="0" err="1">
                <a:latin typeface="System"/>
              </a:rPr>
              <a:t>twoway</a:t>
            </a:r>
            <a:r>
              <a:rPr lang="en-US" sz="900" dirty="0">
                <a:latin typeface="System"/>
              </a:rPr>
              <a:t> (</a:t>
            </a:r>
            <a:r>
              <a:rPr lang="en-US" sz="900" dirty="0" err="1">
                <a:latin typeface="System"/>
              </a:rPr>
              <a:t>kdensity</a:t>
            </a:r>
            <a:r>
              <a:rPr lang="en-US" sz="900" dirty="0">
                <a:latin typeface="System"/>
              </a:rPr>
              <a:t> loginc_11_11 [w=</a:t>
            </a:r>
            <a:r>
              <a:rPr lang="en-US" sz="900" dirty="0" err="1">
                <a:latin typeface="System"/>
              </a:rPr>
              <a:t>popu</a:t>
            </a:r>
            <a:r>
              <a:rPr lang="en-US" sz="900" dirty="0">
                <a:latin typeface="System"/>
              </a:rPr>
              <a:t>] if loginc_11_11&gt;2 &amp; </a:t>
            </a:r>
            <a:r>
              <a:rPr lang="en-US" sz="900" dirty="0" err="1">
                <a:latin typeface="System"/>
              </a:rPr>
              <a:t>bin_year</a:t>
            </a:r>
            <a:r>
              <a:rPr lang="en-US" sz="900" dirty="0">
                <a:latin typeface="System"/>
              </a:rPr>
              <a:t>==1988 &amp; </a:t>
            </a:r>
            <a:r>
              <a:rPr lang="en-US" sz="900" dirty="0" err="1">
                <a:latin typeface="System"/>
              </a:rPr>
              <a:t>mysample</a:t>
            </a:r>
            <a:r>
              <a:rPr lang="en-US" sz="900" dirty="0">
                <a:latin typeface="System"/>
              </a:rPr>
              <a:t>==1, </a:t>
            </a:r>
            <a:r>
              <a:rPr lang="en-US" sz="900" dirty="0" err="1">
                <a:latin typeface="System"/>
              </a:rPr>
              <a:t>bwidth</a:t>
            </a:r>
            <a:r>
              <a:rPr lang="en-US" sz="900" dirty="0">
                <a:latin typeface="System"/>
              </a:rPr>
              <a:t>(0.14)) (</a:t>
            </a:r>
            <a:r>
              <a:rPr lang="en-US" sz="900" dirty="0" err="1">
                <a:latin typeface="System"/>
              </a:rPr>
              <a:t>kdensity</a:t>
            </a:r>
            <a:r>
              <a:rPr lang="en-US" sz="900" dirty="0">
                <a:latin typeface="System"/>
              </a:rPr>
              <a:t> loginc_11_11 [w=</a:t>
            </a:r>
            <a:r>
              <a:rPr lang="en-US" sz="900" dirty="0" err="1">
                <a:latin typeface="System"/>
              </a:rPr>
              <a:t>popu</a:t>
            </a:r>
            <a:r>
              <a:rPr lang="en-US" sz="900" dirty="0">
                <a:latin typeface="System"/>
              </a:rPr>
              <a:t>] if loginc_11_11&gt;2 &amp; </a:t>
            </a:r>
            <a:r>
              <a:rPr lang="en-US" sz="900" dirty="0" err="1">
                <a:latin typeface="System"/>
              </a:rPr>
              <a:t>bin_year</a:t>
            </a:r>
            <a:r>
              <a:rPr lang="en-US" sz="900" dirty="0">
                <a:latin typeface="System"/>
              </a:rPr>
              <a:t>==2008 &amp; </a:t>
            </a:r>
            <a:r>
              <a:rPr lang="en-US" sz="900" dirty="0" err="1">
                <a:latin typeface="System"/>
              </a:rPr>
              <a:t>mysample</a:t>
            </a:r>
            <a:r>
              <a:rPr lang="en-US" sz="900" dirty="0">
                <a:latin typeface="System"/>
              </a:rPr>
              <a:t>==1, </a:t>
            </a:r>
            <a:r>
              <a:rPr lang="en-US" sz="900" dirty="0" err="1">
                <a:latin typeface="System"/>
              </a:rPr>
              <a:t>bwidth</a:t>
            </a:r>
            <a:r>
              <a:rPr lang="en-US" sz="900" dirty="0">
                <a:latin typeface="System"/>
              </a:rPr>
              <a:t>(0.14) title("Global income distribution in 1988, 2008 and 2018")) (</a:t>
            </a:r>
            <a:r>
              <a:rPr lang="en-US" sz="900" dirty="0" err="1">
                <a:latin typeface="System"/>
              </a:rPr>
              <a:t>kdensity</a:t>
            </a:r>
            <a:r>
              <a:rPr lang="en-US" sz="900" dirty="0">
                <a:latin typeface="System"/>
              </a:rPr>
              <a:t> loginc_11_11 [w=</a:t>
            </a:r>
            <a:r>
              <a:rPr lang="en-US" sz="900" dirty="0" err="1">
                <a:latin typeface="System"/>
              </a:rPr>
              <a:t>popu</a:t>
            </a:r>
            <a:r>
              <a:rPr lang="en-US" sz="900" dirty="0">
                <a:latin typeface="System"/>
              </a:rPr>
              <a:t>] if loginc_11_11&gt;2 &amp; </a:t>
            </a:r>
            <a:r>
              <a:rPr lang="en-US" sz="900" dirty="0" err="1">
                <a:latin typeface="System"/>
              </a:rPr>
              <a:t>bin_year</a:t>
            </a:r>
            <a:r>
              <a:rPr lang="en-US" sz="900" dirty="0">
                <a:latin typeface="System"/>
              </a:rPr>
              <a:t>==2018 &amp; </a:t>
            </a:r>
            <a:r>
              <a:rPr lang="en-US" sz="900" dirty="0" err="1">
                <a:latin typeface="System"/>
              </a:rPr>
              <a:t>mysample</a:t>
            </a:r>
            <a:r>
              <a:rPr lang="en-US" sz="900" dirty="0">
                <a:latin typeface="System"/>
              </a:rPr>
              <a:t>==1, </a:t>
            </a:r>
            <a:r>
              <a:rPr lang="en-US" sz="900" dirty="0" err="1">
                <a:latin typeface="System"/>
              </a:rPr>
              <a:t>bwidth</a:t>
            </a:r>
            <a:r>
              <a:rPr lang="en-US" sz="900" dirty="0">
                <a:latin typeface="System"/>
              </a:rPr>
              <a:t>(0.2) </a:t>
            </a:r>
            <a:r>
              <a:rPr lang="en-US" sz="900" dirty="0" err="1">
                <a:latin typeface="System"/>
              </a:rPr>
              <a:t>lwidth</a:t>
            </a:r>
            <a:r>
              <a:rPr lang="en-US" sz="900" dirty="0">
                <a:latin typeface="System"/>
              </a:rPr>
              <a:t>(thick)) , legend(off) </a:t>
            </a:r>
            <a:r>
              <a:rPr lang="en-US" sz="900" dirty="0" err="1">
                <a:latin typeface="System"/>
              </a:rPr>
              <a:t>xtitle</a:t>
            </a:r>
            <a:r>
              <a:rPr lang="en-US" sz="900" dirty="0">
                <a:latin typeface="System"/>
              </a:rPr>
              <a:t>(log of annual PPP real income) </a:t>
            </a:r>
            <a:r>
              <a:rPr lang="en-US" sz="900" dirty="0" err="1">
                <a:latin typeface="System"/>
              </a:rPr>
              <a:t>ytitle</a:t>
            </a:r>
            <a:r>
              <a:rPr lang="en-US" sz="900" dirty="0">
                <a:latin typeface="System"/>
              </a:rPr>
              <a:t>(density) text(0.78 2.5 "1988") text(0.8 3.3 "2008") text(0.72 3.6 "2018") </a:t>
            </a:r>
            <a:r>
              <a:rPr lang="en-US" sz="900" dirty="0" err="1">
                <a:latin typeface="System"/>
              </a:rPr>
              <a:t>xlabel</a:t>
            </a:r>
            <a:r>
              <a:rPr lang="en-US" sz="900" dirty="0">
                <a:latin typeface="System"/>
              </a:rPr>
              <a:t>(2.477"300" 3"1000"   3.477"3000"   4"10000" 4.699"50000", </a:t>
            </a:r>
            <a:r>
              <a:rPr lang="en-US" sz="900" dirty="0" err="1">
                <a:latin typeface="System"/>
              </a:rPr>
              <a:t>labsize</a:t>
            </a:r>
            <a:r>
              <a:rPr lang="en-US" sz="900" dirty="0">
                <a:latin typeface="System"/>
              </a:rPr>
              <a:t>(small) angle(90))</a:t>
            </a:r>
          </a:p>
          <a:p>
            <a:r>
              <a:rPr lang="en-US" sz="900" dirty="0">
                <a:latin typeface="System"/>
              </a:rPr>
              <a:t>Using combine88_18_deciles.dta“</a:t>
            </a:r>
          </a:p>
          <a:p>
            <a:r>
              <a:rPr lang="en-US" sz="900" dirty="0">
                <a:latin typeface="System"/>
              </a:rPr>
              <a:t>Using  \final18_china_lis.dta</a:t>
            </a:r>
            <a:endParaRPr lang="en-US" sz="900" dirty="0"/>
          </a:p>
        </p:txBody>
      </p:sp>
      <p:sp>
        <p:nvSpPr>
          <p:cNvPr id="2" name="TextBox 1">
            <a:extLst>
              <a:ext uri="{FF2B5EF4-FFF2-40B4-BE49-F238E27FC236}">
                <a16:creationId xmlns:a16="http://schemas.microsoft.com/office/drawing/2014/main" id="{DBDB435D-9C41-4A44-2E99-424876EAC37C}"/>
              </a:ext>
            </a:extLst>
          </p:cNvPr>
          <p:cNvSpPr txBox="1"/>
          <p:nvPr/>
        </p:nvSpPr>
        <p:spPr>
          <a:xfrm>
            <a:off x="2005445" y="103909"/>
            <a:ext cx="7647710" cy="461665"/>
          </a:xfrm>
          <a:prstGeom prst="rect">
            <a:avLst/>
          </a:prstGeom>
          <a:noFill/>
        </p:spPr>
        <p:txBody>
          <a:bodyPr wrap="square" rtlCol="0">
            <a:spAutoFit/>
          </a:bodyPr>
          <a:lstStyle/>
          <a:p>
            <a:pPr algn="ctr"/>
            <a:r>
              <a:rPr lang="en-US" sz="2400" dirty="0"/>
              <a:t>The emergence of the global median or middle class</a:t>
            </a:r>
          </a:p>
        </p:txBody>
      </p:sp>
      <p:pic>
        <p:nvPicPr>
          <p:cNvPr id="8" name="Picture 7">
            <a:extLst>
              <a:ext uri="{FF2B5EF4-FFF2-40B4-BE49-F238E27FC236}">
                <a16:creationId xmlns:a16="http://schemas.microsoft.com/office/drawing/2014/main" id="{93DFC0CA-8D5F-E93F-D750-417933ED1080}"/>
              </a:ext>
            </a:extLst>
          </p:cNvPr>
          <p:cNvPicPr>
            <a:picLocks noChangeAspect="1"/>
          </p:cNvPicPr>
          <p:nvPr/>
        </p:nvPicPr>
        <p:blipFill>
          <a:blip r:embed="rId2"/>
          <a:stretch>
            <a:fillRect/>
          </a:stretch>
        </p:blipFill>
        <p:spPr>
          <a:xfrm>
            <a:off x="2005445" y="565575"/>
            <a:ext cx="7554191" cy="5517434"/>
          </a:xfrm>
          <a:prstGeom prst="rect">
            <a:avLst/>
          </a:prstGeom>
        </p:spPr>
      </p:pic>
    </p:spTree>
    <p:extLst>
      <p:ext uri="{BB962C8B-B14F-4D97-AF65-F5344CB8AC3E}">
        <p14:creationId xmlns:p14="http://schemas.microsoft.com/office/powerpoint/2010/main" val="3415885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5538</TotalTime>
  <Words>3546</Words>
  <Application>Microsoft Office PowerPoint</Application>
  <PresentationFormat>Widescreen</PresentationFormat>
  <Paragraphs>302</Paragraphs>
  <Slides>58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Palatino-Roman</vt:lpstr>
      <vt:lpstr>System</vt:lpstr>
      <vt:lpstr>Office Theme</vt:lpstr>
      <vt:lpstr>The three eras of global inequality, 1820-2020 with the focus on the past thirty years </vt:lpstr>
      <vt:lpstr>PowerPoint Presentation</vt:lpstr>
      <vt:lpstr>La longue durée  The definition of the three long-run periods (“ages”) from the Industrial Revolution until today  </vt:lpstr>
      <vt:lpstr>PowerPoint Presentation</vt:lpstr>
      <vt:lpstr>PowerPoint Presentation</vt:lpstr>
      <vt:lpstr> Population-weighted between-country convergence is the driver of lower global inequality </vt:lpstr>
      <vt:lpstr>The past thirty years in the world:   the greatest reshuffle of individual income positions since the Industrial Revolution  </vt:lpstr>
      <vt:lpstr>PowerPoint Presentation</vt:lpstr>
      <vt:lpstr>PowerPoint Presentation</vt:lpstr>
      <vt:lpstr>How to measure it?</vt:lpstr>
      <vt:lpstr>PowerPoint Presentation</vt:lpstr>
      <vt:lpstr>Core and periphery in 2018 (in PPPs)</vt:lpstr>
      <vt:lpstr>Core and periphery in 2018  (in dollars at the market exchange rate)</vt:lpstr>
      <vt:lpstr>PowerPoint Presentation</vt:lpstr>
      <vt:lpstr>The high globalization: 1988-2008 (from the Fall of the Berlin Wall to the Global Financial Crisis)</vt:lpstr>
      <vt:lpstr>Real income growth at various percentiles of global income distribution, 1988-2008 (in 2005 PPPs) </vt:lpstr>
      <vt:lpstr>“The interregnum” Between the financial crisis and covid, 2008-18</vt:lpstr>
      <vt:lpstr>PowerPoint Presentation</vt:lpstr>
      <vt:lpstr>PowerPoint Presentation</vt:lpstr>
      <vt:lpstr>Thus we have the global data for the past 30 years: From the end of communism to the beginning of the new Cold Wars  </vt:lpstr>
      <vt:lpstr>What has elephant become?</vt:lpstr>
      <vt:lpstr>But absolute real income gains remain strongly pro-rich  2008-18</vt:lpstr>
      <vt:lpstr>What happened at the bottom of global income distribution, 2008-18? </vt:lpstr>
      <vt:lpstr>The greatest reshuffling of global income positions since the Industrial Revolution</vt:lpstr>
      <vt:lpstr>PowerPoint Presentation</vt:lpstr>
      <vt:lpstr>PowerPoint Presentation</vt:lpstr>
      <vt:lpstr>PowerPoint Presentation</vt:lpstr>
      <vt:lpstr>PowerPoint Presentation</vt:lpstr>
      <vt:lpstr>The global top 1 percent</vt:lpstr>
      <vt:lpstr>The global top 1%  is still mostly “populated” by the rich from the Western countries</vt:lpstr>
      <vt:lpstr>Composition of the global top five  percent in 2008 and 2018 (in %)</vt:lpstr>
      <vt:lpstr>The present: the period of big external shocks</vt:lpstr>
      <vt:lpstr>The greatest setback to global poverty and inequality reduction since the Second World War. </vt:lpstr>
      <vt:lpstr>PowerPoint Presentation</vt:lpstr>
      <vt:lpstr>PowerPoint Presentation</vt:lpstr>
      <vt:lpstr>What next for global inequality?</vt:lpstr>
      <vt:lpstr>PowerPoint Presentation</vt:lpstr>
      <vt:lpstr>The most important probable future developments</vt:lpstr>
      <vt:lpstr>How likely is Africa to grow fast &amp; reduce global inequality? That is, can Africa become a new China?</vt:lpstr>
      <vt:lpstr>Extras</vt:lpstr>
      <vt:lpstr>Reduction of income inequality in the US thanks to large government transfers during covid—but this is a one-off policy</vt:lpstr>
      <vt:lpstr>Increased urban inequality in China 2020</vt:lpstr>
      <vt:lpstr> China and the USA: Real income increase by quintile, 2019-20 </vt:lpstr>
      <vt:lpstr>PowerPoint Presentation</vt:lpstr>
      <vt:lpstr>PowerPoint Presentation</vt:lpstr>
      <vt:lpstr>PowerPoint Presentation</vt:lpstr>
      <vt:lpstr>PowerPoint Presentation</vt:lpstr>
      <vt:lpstr>Three important methodological issues</vt:lpstr>
      <vt:lpstr>Survey vs fiscal data in inequality estimations</vt:lpstr>
      <vt:lpstr>Estimates of labor and capital income among the percentiles 96-99 (survey and tax data; USA)</vt:lpstr>
      <vt:lpstr>Estimates of labor and capital income among the top 1 percent (survey and tax data; USA)</vt:lpstr>
      <vt:lpstr>Instability of PPP estimates</vt:lpstr>
      <vt:lpstr>India</vt:lpstr>
      <vt:lpstr>Global incidence curves 1988-08 and 2008-18</vt:lpstr>
      <vt:lpstr>Other data and slides </vt:lpstr>
      <vt:lpstr>PowerPoint Presentation</vt:lpstr>
      <vt:lpstr>Data for 2018</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branko milanovic</cp:lastModifiedBy>
  <cp:revision>516</cp:revision>
  <dcterms:created xsi:type="dcterms:W3CDTF">2016-11-03T15:55:55Z</dcterms:created>
  <dcterms:modified xsi:type="dcterms:W3CDTF">2024-03-01T14:52:45Z</dcterms:modified>
</cp:coreProperties>
</file>